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30"/>
  </p:notesMasterIdLst>
  <p:sldIdLst>
    <p:sldId id="314" r:id="rId6"/>
    <p:sldId id="339" r:id="rId7"/>
    <p:sldId id="346" r:id="rId8"/>
    <p:sldId id="316" r:id="rId9"/>
    <p:sldId id="329" r:id="rId10"/>
    <p:sldId id="318" r:id="rId11"/>
    <p:sldId id="319" r:id="rId12"/>
    <p:sldId id="341" r:id="rId13"/>
    <p:sldId id="340" r:id="rId14"/>
    <p:sldId id="342" r:id="rId15"/>
    <p:sldId id="320" r:id="rId16"/>
    <p:sldId id="321" r:id="rId17"/>
    <p:sldId id="343" r:id="rId18"/>
    <p:sldId id="322" r:id="rId19"/>
    <p:sldId id="323" r:id="rId20"/>
    <p:sldId id="344" r:id="rId21"/>
    <p:sldId id="324" r:id="rId22"/>
    <p:sldId id="325" r:id="rId23"/>
    <p:sldId id="330" r:id="rId24"/>
    <p:sldId id="331" r:id="rId25"/>
    <p:sldId id="345" r:id="rId26"/>
    <p:sldId id="326" r:id="rId27"/>
    <p:sldId id="327" r:id="rId28"/>
    <p:sldId id="332" r:id="rId2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10/05/2016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February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Prospects for inflation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5.E  </a:t>
            </a:r>
            <a:r>
              <a:rPr lang="en-GB" dirty="0"/>
              <a:t>Indicative projections consistent with the MPC’s modal projections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745220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These </a:t>
            </a:r>
            <a:r>
              <a:rPr lang="en-US" dirty="0"/>
              <a:t>projections are produced by Bank staff for the MPC to be consistent with the MPC’s </a:t>
            </a:r>
            <a:r>
              <a:rPr lang="en-US" dirty="0" smtClean="0"/>
              <a:t>modal projections </a:t>
            </a:r>
            <a:r>
              <a:rPr lang="en-US" dirty="0"/>
              <a:t>for GDP growth, CPI inflation and unemployment. </a:t>
            </a:r>
            <a:r>
              <a:rPr lang="en-US" dirty="0" smtClean="0"/>
              <a:t> Figures </a:t>
            </a:r>
            <a:r>
              <a:rPr lang="en-US" dirty="0"/>
              <a:t>show calendar-year growth </a:t>
            </a:r>
            <a:r>
              <a:rPr lang="en-US" dirty="0" smtClean="0"/>
              <a:t>rates unless </a:t>
            </a:r>
            <a:r>
              <a:rPr lang="en-US" dirty="0"/>
              <a:t>otherwise stated. </a:t>
            </a:r>
            <a:r>
              <a:rPr lang="en-US" dirty="0" smtClean="0"/>
              <a:t> Figures </a:t>
            </a:r>
            <a:r>
              <a:rPr lang="en-US" dirty="0"/>
              <a:t>in parentheses show the corresponding projections in the November </a:t>
            </a:r>
            <a:r>
              <a:rPr lang="en-US" dirty="0" smtClean="0"/>
              <a:t>2015 </a:t>
            </a:r>
            <a:r>
              <a:rPr lang="en-GB" i="1" dirty="0" smtClean="0"/>
              <a:t>Inflation </a:t>
            </a:r>
            <a:r>
              <a:rPr lang="en-GB" i="1" dirty="0"/>
              <a:t>Report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Includes non-profit institutions serving households.</a:t>
            </a:r>
          </a:p>
          <a:p>
            <a:r>
              <a:rPr lang="en-GB" dirty="0"/>
              <a:t>(</a:t>
            </a:r>
            <a:r>
              <a:rPr lang="en-GB" dirty="0" smtClean="0"/>
              <a:t>c)	Chained-volume </a:t>
            </a:r>
            <a:r>
              <a:rPr lang="en-GB" dirty="0"/>
              <a:t>measure.</a:t>
            </a:r>
          </a:p>
          <a:p>
            <a:r>
              <a:rPr lang="en-US" dirty="0"/>
              <a:t>(</a:t>
            </a:r>
            <a:r>
              <a:rPr lang="en-US" dirty="0" smtClean="0"/>
              <a:t>d)	Chained-volume </a:t>
            </a:r>
            <a:r>
              <a:rPr lang="en-US" dirty="0"/>
              <a:t>measure. </a:t>
            </a:r>
            <a:r>
              <a:rPr lang="en-US" dirty="0" smtClean="0"/>
              <a:t> Whole-economy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Includes new dwellings, improvements and </a:t>
            </a:r>
            <a:r>
              <a:rPr lang="en-US" dirty="0" smtClean="0"/>
              <a:t>spending on </a:t>
            </a:r>
            <a:r>
              <a:rPr lang="en-US" dirty="0"/>
              <a:t>services associated with the sale and purchase of property.</a:t>
            </a:r>
          </a:p>
          <a:p>
            <a:r>
              <a:rPr lang="en-US" dirty="0"/>
              <a:t>(</a:t>
            </a:r>
            <a:r>
              <a:rPr lang="en-US" dirty="0" smtClean="0"/>
              <a:t>e)	Chained-volume </a:t>
            </a:r>
            <a:r>
              <a:rPr lang="en-US" dirty="0"/>
              <a:t>measure. </a:t>
            </a:r>
            <a:r>
              <a:rPr lang="en-US" dirty="0" smtClean="0"/>
              <a:t> The </a:t>
            </a:r>
            <a:r>
              <a:rPr lang="en-US" dirty="0"/>
              <a:t>historical data exclude the impact of missing trader </a:t>
            </a:r>
            <a:r>
              <a:rPr lang="en-US" dirty="0" smtClean="0"/>
              <a:t>intra-community (MTIC</a:t>
            </a:r>
            <a:r>
              <a:rPr lang="en-US" dirty="0"/>
              <a:t>) fraud. </a:t>
            </a:r>
            <a:r>
              <a:rPr lang="en-US" dirty="0" smtClean="0"/>
              <a:t> Official </a:t>
            </a:r>
            <a:r>
              <a:rPr lang="en-US" dirty="0"/>
              <a:t>MTIC-adjusted data are not available for exports, so headline exports data have </a:t>
            </a:r>
            <a:r>
              <a:rPr lang="en-US" dirty="0" smtClean="0"/>
              <a:t>been adjusted </a:t>
            </a:r>
            <a:r>
              <a:rPr lang="en-US" dirty="0"/>
              <a:t>by Bank staff for MTIC fraud by an amount equal to the ONS import adjustment.</a:t>
            </a:r>
          </a:p>
          <a:p>
            <a:r>
              <a:rPr lang="en-US" dirty="0"/>
              <a:t>(</a:t>
            </a:r>
            <a:r>
              <a:rPr lang="en-US" dirty="0" smtClean="0"/>
              <a:t>f)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The historical data exclude the impact of </a:t>
            </a:r>
            <a:r>
              <a:rPr lang="en-US" dirty="0" smtClean="0"/>
              <a:t>MTIC fraud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g)	Total </a:t>
            </a:r>
            <a:r>
              <a:rPr lang="en-US" dirty="0"/>
              <a:t>available household resources deflated by the consumer expenditure deflator.</a:t>
            </a:r>
          </a:p>
          <a:p>
            <a:r>
              <a:rPr lang="en-US" dirty="0"/>
              <a:t>(</a:t>
            </a:r>
            <a:r>
              <a:rPr lang="en-US" dirty="0" smtClean="0"/>
              <a:t>h)	Four-quarter </a:t>
            </a:r>
            <a:r>
              <a:rPr lang="en-US" dirty="0"/>
              <a:t>growth rate in </a:t>
            </a:r>
            <a:r>
              <a:rPr lang="en-US" dirty="0" smtClean="0"/>
              <a:t>Q4.  Employment </a:t>
            </a:r>
            <a:r>
              <a:rPr lang="en-US" dirty="0"/>
              <a:t>has been adjusted for expected revisions to the LFS </a:t>
            </a:r>
            <a:r>
              <a:rPr lang="en-US" dirty="0" smtClean="0"/>
              <a:t>to incorporate </a:t>
            </a:r>
            <a:r>
              <a:rPr lang="en-US" dirty="0"/>
              <a:t>the latest ONS population estimates and projections.</a:t>
            </a:r>
          </a:p>
          <a:p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 smtClean="0"/>
              <a:t>)	Four-quarter </a:t>
            </a:r>
            <a:r>
              <a:rPr lang="en-US" dirty="0"/>
              <a:t>growth in Q4 in whole-economy total pay.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" y="1106456"/>
            <a:ext cx="7466667" cy="3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50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5.6  </a:t>
            </a:r>
            <a:r>
              <a:rPr lang="en-GB" dirty="0"/>
              <a:t>Productivity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Calendar-year </a:t>
            </a:r>
            <a:r>
              <a:rPr lang="en-US" dirty="0"/>
              <a:t>growth rates. GDP per hour worked. </a:t>
            </a:r>
            <a:r>
              <a:rPr lang="en-US" dirty="0" smtClean="0"/>
              <a:t> GDP </a:t>
            </a:r>
            <a:r>
              <a:rPr lang="en-US" dirty="0"/>
              <a:t>is at market prices and </a:t>
            </a:r>
            <a:r>
              <a:rPr lang="en-US" dirty="0" smtClean="0"/>
              <a:t>projections are </a:t>
            </a:r>
            <a:r>
              <a:rPr lang="en-US" dirty="0"/>
              <a:t>based on the mode of the MPC’s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Hours </a:t>
            </a:r>
            <a:r>
              <a:rPr lang="en-US" dirty="0"/>
              <a:t>worked have been adjusted </a:t>
            </a:r>
            <a:r>
              <a:rPr lang="en-US" dirty="0" smtClean="0"/>
              <a:t>for expected </a:t>
            </a:r>
            <a:r>
              <a:rPr lang="en-US" dirty="0"/>
              <a:t>revisions to the LFS to incorporate the latest ONS population estimates </a:t>
            </a:r>
            <a:r>
              <a:rPr lang="en-US" dirty="0" smtClean="0"/>
              <a:t>and </a:t>
            </a:r>
            <a:r>
              <a:rPr lang="en-GB" dirty="0" smtClean="0"/>
              <a:t>projections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509" y="750948"/>
            <a:ext cx="5322064" cy="499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23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5.7  </a:t>
            </a:r>
            <a:r>
              <a:rPr lang="en-GB" dirty="0"/>
              <a:t>Unit labour costs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Whole-economy </a:t>
            </a:r>
            <a:r>
              <a:rPr lang="en-US" dirty="0"/>
              <a:t>total </a:t>
            </a:r>
            <a:r>
              <a:rPr lang="en-US" dirty="0" err="1"/>
              <a:t>labour</a:t>
            </a:r>
            <a:r>
              <a:rPr lang="en-US" dirty="0"/>
              <a:t> costs divided by GDP at market prices, based on the mode </a:t>
            </a:r>
            <a:r>
              <a:rPr lang="en-US" dirty="0" smtClean="0"/>
              <a:t>of the </a:t>
            </a:r>
            <a:r>
              <a:rPr lang="en-US" dirty="0"/>
              <a:t>MPC’s GDP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Total </a:t>
            </a:r>
            <a:r>
              <a:rPr lang="en-US" dirty="0" err="1"/>
              <a:t>labour</a:t>
            </a:r>
            <a:r>
              <a:rPr lang="en-US" dirty="0"/>
              <a:t> costs comprise compensation of employees and </a:t>
            </a:r>
            <a:r>
              <a:rPr lang="en-US" dirty="0" smtClean="0"/>
              <a:t>the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share multiplied by mixed income</a:t>
            </a:r>
            <a:r>
              <a:rPr lang="en-US" dirty="0" smtClean="0"/>
              <a:t>.  </a:t>
            </a:r>
            <a:r>
              <a:rPr lang="en-US" dirty="0"/>
              <a:t>The chart shows data to 2015 Q3 and </a:t>
            </a:r>
            <a:r>
              <a:rPr lang="en-US" dirty="0" smtClean="0"/>
              <a:t>projections for </a:t>
            </a:r>
            <a:r>
              <a:rPr lang="en-US" dirty="0"/>
              <a:t>four-quarter growth in Q4 thereafter.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8" y="917063"/>
            <a:ext cx="5320905" cy="505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5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5.F  </a:t>
            </a:r>
            <a:r>
              <a:rPr lang="en-GB" dirty="0"/>
              <a:t>Calendar-year GDP growth rates of the modal, median and mean paths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table shows the projections for calendar-year growth of real GDP consistent with the modal, </a:t>
            </a:r>
            <a:r>
              <a:rPr lang="en-US" dirty="0" smtClean="0"/>
              <a:t>median and </a:t>
            </a:r>
            <a:r>
              <a:rPr lang="en-US" dirty="0"/>
              <a:t>mean projections for four-quarter growth of real GDP implied by the </a:t>
            </a:r>
            <a:r>
              <a:rPr lang="en-US" dirty="0" smtClean="0"/>
              <a:t>fan chart</a:t>
            </a:r>
            <a:r>
              <a:rPr lang="en-US" dirty="0"/>
              <a:t>. </a:t>
            </a:r>
            <a:r>
              <a:rPr lang="en-US" dirty="0" smtClean="0"/>
              <a:t> Where </a:t>
            </a:r>
            <a:r>
              <a:rPr lang="en-US" dirty="0"/>
              <a:t>growth </a:t>
            </a:r>
            <a:r>
              <a:rPr lang="en-US" dirty="0" smtClean="0"/>
              <a:t>rates depend </a:t>
            </a:r>
            <a:r>
              <a:rPr lang="en-US" dirty="0"/>
              <a:t>in part on the MPC’s </a:t>
            </a:r>
            <a:r>
              <a:rPr lang="en-US" dirty="0" err="1"/>
              <a:t>backcast</a:t>
            </a:r>
            <a:r>
              <a:rPr lang="en-US" dirty="0"/>
              <a:t>, revisions to quarterly growth are assumed to be independent of </a:t>
            </a:r>
            <a:r>
              <a:rPr lang="en-US" dirty="0" smtClean="0"/>
              <a:t>the revisions </a:t>
            </a:r>
            <a:r>
              <a:rPr lang="en-US" dirty="0"/>
              <a:t>to previous quarters. </a:t>
            </a:r>
            <a:r>
              <a:rPr lang="en-US" dirty="0" smtClean="0"/>
              <a:t> The </a:t>
            </a:r>
            <a:r>
              <a:rPr lang="en-US" dirty="0"/>
              <a:t>figures in parentheses show the corresponding projections in </a:t>
            </a:r>
            <a:r>
              <a:rPr lang="en-US" dirty="0" smtClean="0"/>
              <a:t>the November </a:t>
            </a:r>
            <a:r>
              <a:rPr lang="en-US" i="1" dirty="0"/>
              <a:t>Inflation Report</a:t>
            </a:r>
            <a:r>
              <a:rPr lang="en-US" dirty="0" smtClean="0"/>
              <a:t>.  </a:t>
            </a:r>
            <a:r>
              <a:rPr lang="en-US" dirty="0"/>
              <a:t>The February and November projections have been conditioned on </a:t>
            </a:r>
            <a:r>
              <a:rPr lang="en-US" dirty="0" smtClean="0"/>
              <a:t>market interest </a:t>
            </a:r>
            <a:r>
              <a:rPr lang="en-US" dirty="0"/>
              <a:t>rates, and the assumption that the stock of purchased assets financed by the issuance of </a:t>
            </a:r>
            <a:r>
              <a:rPr lang="en-US" dirty="0" smtClean="0"/>
              <a:t>central bank </a:t>
            </a:r>
            <a:r>
              <a:rPr lang="en-US" dirty="0"/>
              <a:t>reserves remains at £375 billion throughout the forecast period.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anticipated revisions to recent estimates of quarterly GDP growth do not have implications for </a:t>
            </a:r>
            <a:r>
              <a:rPr lang="en-US" dirty="0" smtClean="0"/>
              <a:t>the calendar-year </a:t>
            </a:r>
            <a:r>
              <a:rPr lang="en-US" dirty="0"/>
              <a:t>data shown in this table.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39" y="1886052"/>
            <a:ext cx="7834921" cy="1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11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5.8  </a:t>
            </a:r>
            <a:r>
              <a:rPr lang="en-GB" dirty="0" smtClean="0"/>
              <a:t>Projected </a:t>
            </a:r>
            <a:r>
              <a:rPr lang="en-GB" dirty="0"/>
              <a:t>probabilities of CPI inflation in </a:t>
            </a:r>
            <a:r>
              <a:rPr lang="en-GB" dirty="0" smtClean="0"/>
              <a:t>2018</a:t>
            </a:r>
            <a:r>
              <a:rPr lang="en-GB" dirty="0"/>
              <a:t> </a:t>
            </a:r>
            <a:r>
              <a:rPr lang="en-GB" dirty="0" smtClean="0"/>
              <a:t>Q1 </a:t>
            </a:r>
            <a:r>
              <a:rPr lang="en-GB" dirty="0"/>
              <a:t>(central 90% of the distribution)</a:t>
            </a:r>
            <a:r>
              <a:rPr lang="en-GB" baseline="30000" dirty="0"/>
              <a:t>(a)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</a:t>
            </a:r>
            <a:r>
              <a:rPr lang="en-US" b="1" dirty="0" smtClean="0"/>
              <a:t>Chart </a:t>
            </a:r>
            <a:r>
              <a:rPr lang="en-US" b="1" dirty="0"/>
              <a:t>5.8 </a:t>
            </a:r>
            <a:r>
              <a:rPr lang="en-US" dirty="0"/>
              <a:t>represents the cross-section of the CPI inflation fan chart in 2018 Q1 for </a:t>
            </a:r>
            <a:r>
              <a:rPr lang="en-US" dirty="0" smtClean="0"/>
              <a:t>the market </a:t>
            </a:r>
            <a:r>
              <a:rPr lang="en-US" dirty="0"/>
              <a:t>interest rate projection. </a:t>
            </a:r>
            <a:r>
              <a:rPr lang="en-US" dirty="0" smtClean="0"/>
              <a:t> It </a:t>
            </a:r>
            <a:r>
              <a:rPr lang="en-US" dirty="0"/>
              <a:t>has been conditioned on the assumption that the </a:t>
            </a:r>
            <a:r>
              <a:rPr lang="en-US" dirty="0" smtClean="0"/>
              <a:t>stock of </a:t>
            </a:r>
            <a:r>
              <a:rPr lang="en-US" dirty="0"/>
              <a:t>purchased assets remains at £375 billion throughout the forecast period</a:t>
            </a:r>
            <a:r>
              <a:rPr lang="en-US" dirty="0" smtClean="0"/>
              <a:t>.  </a:t>
            </a:r>
            <a:r>
              <a:rPr lang="en-US" dirty="0"/>
              <a:t>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in </a:t>
            </a:r>
            <a:r>
              <a:rPr lang="en-US" b="1" dirty="0"/>
              <a:t>Chart 5.8 </a:t>
            </a:r>
            <a:r>
              <a:rPr lang="en-US" dirty="0"/>
              <a:t>have a similar interpretation to those on the fan charts. </a:t>
            </a:r>
            <a:r>
              <a:rPr lang="en-US" dirty="0" smtClean="0"/>
              <a:t> Like </a:t>
            </a:r>
            <a:r>
              <a:rPr lang="en-US" dirty="0"/>
              <a:t>the </a:t>
            </a:r>
            <a:r>
              <a:rPr lang="en-US" dirty="0" smtClean="0"/>
              <a:t>fan charts</a:t>
            </a:r>
            <a:r>
              <a:rPr lang="en-US" dirty="0"/>
              <a:t>, they portray the central 90% of the probability distribution</a:t>
            </a:r>
            <a:r>
              <a:rPr lang="en-US" dirty="0" smtClean="0"/>
              <a:t>.  </a:t>
            </a:r>
            <a:r>
              <a:rPr lang="en-US" dirty="0"/>
              <a:t>The grey </a:t>
            </a:r>
            <a:r>
              <a:rPr lang="en-US" dirty="0" smtClean="0"/>
              <a:t>outline represents </a:t>
            </a:r>
            <a:r>
              <a:rPr lang="en-US" dirty="0"/>
              <a:t>the corresponding cross-section of the November 2015 </a:t>
            </a:r>
            <a:r>
              <a:rPr lang="en-US" i="1" dirty="0"/>
              <a:t>Inflation Report </a:t>
            </a:r>
            <a:r>
              <a:rPr lang="en-US" dirty="0"/>
              <a:t>fan </a:t>
            </a:r>
            <a:r>
              <a:rPr lang="en-US" dirty="0" smtClean="0"/>
              <a:t>chart, which </a:t>
            </a:r>
            <a:r>
              <a:rPr lang="en-US" dirty="0"/>
              <a:t>was conditioned on market interest rates and the same assumption about the </a:t>
            </a:r>
            <a:r>
              <a:rPr lang="en-US" dirty="0" smtClean="0"/>
              <a:t>stock </a:t>
            </a:r>
            <a:r>
              <a:rPr lang="en-GB" dirty="0" smtClean="0"/>
              <a:t>of </a:t>
            </a:r>
            <a:r>
              <a:rPr lang="en-GB" dirty="0"/>
              <a:t>purchased assets.</a:t>
            </a:r>
          </a:p>
          <a:p>
            <a:r>
              <a:rPr lang="en-US" dirty="0"/>
              <a:t>(</a:t>
            </a:r>
            <a:r>
              <a:rPr lang="en-US" dirty="0" smtClean="0"/>
              <a:t>b)	Average </a:t>
            </a:r>
            <a:r>
              <a:rPr lang="en-US" dirty="0"/>
              <a:t>probability within each band</a:t>
            </a:r>
            <a:r>
              <a:rPr lang="en-US" dirty="0" smtClean="0"/>
              <a:t>;  </a:t>
            </a:r>
            <a:r>
              <a:rPr lang="en-US" dirty="0"/>
              <a:t>the figures on the y-axis indicate the probability </a:t>
            </a:r>
            <a:r>
              <a:rPr lang="en-US" dirty="0" smtClean="0"/>
              <a:t>of inflation </a:t>
            </a:r>
            <a:r>
              <a:rPr lang="en-US" dirty="0"/>
              <a:t>being within ±0.05 percentage points of any given inflation rate, specified to </a:t>
            </a:r>
            <a:r>
              <a:rPr lang="en-US" dirty="0" smtClean="0"/>
              <a:t>one </a:t>
            </a:r>
            <a:r>
              <a:rPr lang="en-GB" dirty="0" smtClean="0"/>
              <a:t>decimal </a:t>
            </a:r>
            <a:r>
              <a:rPr lang="en-GB" dirty="0"/>
              <a:t>place.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28" y="884299"/>
            <a:ext cx="5320905" cy="44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9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5.9  </a:t>
            </a:r>
            <a:r>
              <a:rPr lang="en-GB" dirty="0"/>
              <a:t>Unemployment projection based on market interest rate expectations and £375 billion purchased </a:t>
            </a:r>
            <a:r>
              <a:rPr lang="en-GB" dirty="0" smtClean="0"/>
              <a:t>assets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indent="0"/>
            <a:r>
              <a:rPr lang="en-US" dirty="0"/>
              <a:t>The fan chart depicts the probability of various outcomes for LFS </a:t>
            </a:r>
            <a:r>
              <a:rPr lang="en-US" dirty="0" smtClean="0"/>
              <a:t>unemployment.  It </a:t>
            </a:r>
            <a:r>
              <a:rPr lang="en-US" dirty="0"/>
              <a:t>has </a:t>
            </a:r>
            <a:r>
              <a:rPr lang="en-US" dirty="0" smtClean="0"/>
              <a:t>been conditioned </a:t>
            </a:r>
            <a:r>
              <a:rPr lang="en-US" dirty="0"/>
              <a:t>on the assumption that the stock of purchased assets financed by the </a:t>
            </a:r>
            <a:r>
              <a:rPr lang="en-US"/>
              <a:t>issuance </a:t>
            </a:r>
            <a:r>
              <a:rPr lang="en-US" smtClean="0"/>
              <a:t>of central </a:t>
            </a:r>
            <a:r>
              <a:rPr lang="en-US" dirty="0"/>
              <a:t>bank reserves remains at £375 billion throughout the forecast period. </a:t>
            </a:r>
            <a:r>
              <a:rPr lang="en-US" dirty="0" smtClean="0"/>
              <a:t> 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have the same interpretation as in </a:t>
            </a:r>
            <a:r>
              <a:rPr lang="en-US" b="1" dirty="0"/>
              <a:t>Chart 5.2</a:t>
            </a:r>
            <a:r>
              <a:rPr lang="en-US" dirty="0"/>
              <a:t>, and portray 90% of the </a:t>
            </a:r>
            <a:r>
              <a:rPr lang="en-US" dirty="0" smtClean="0"/>
              <a:t>probability distribution.  The </a:t>
            </a:r>
            <a:r>
              <a:rPr lang="en-US" dirty="0"/>
              <a:t>calibration of this fan chart takes account of the likely path dependency of </a:t>
            </a:r>
            <a:r>
              <a:rPr lang="en-US" dirty="0" smtClean="0"/>
              <a:t>the economy</a:t>
            </a:r>
            <a:r>
              <a:rPr lang="en-US" dirty="0"/>
              <a:t>, where, for example, it is judged that shocks to unemployment in one </a:t>
            </a:r>
            <a:r>
              <a:rPr lang="en-US" dirty="0" smtClean="0"/>
              <a:t>quarter will continue </a:t>
            </a:r>
            <a:r>
              <a:rPr lang="en-US" dirty="0"/>
              <a:t>to have some effect on unemployment in successive quarters. </a:t>
            </a:r>
            <a:r>
              <a:rPr lang="en-US" dirty="0" smtClean="0"/>
              <a:t> The </a:t>
            </a:r>
            <a:r>
              <a:rPr lang="en-US" dirty="0"/>
              <a:t>fan begins </a:t>
            </a:r>
            <a:r>
              <a:rPr lang="en-US" dirty="0" smtClean="0"/>
              <a:t>in 2015 </a:t>
            </a:r>
            <a:r>
              <a:rPr lang="en-US" dirty="0"/>
              <a:t>Q4, a quarter earlier than the fan for CPI inflation</a:t>
            </a:r>
            <a:r>
              <a:rPr lang="en-US" dirty="0" smtClean="0"/>
              <a:t>.  </a:t>
            </a:r>
            <a:r>
              <a:rPr lang="en-US" dirty="0"/>
              <a:t>That is because Q4 is a </a:t>
            </a:r>
            <a:r>
              <a:rPr lang="en-US" dirty="0" smtClean="0"/>
              <a:t>staff projection for </a:t>
            </a:r>
            <a:r>
              <a:rPr lang="en-US" dirty="0"/>
              <a:t>the unemployment rate, based in part on data for October and </a:t>
            </a:r>
            <a:r>
              <a:rPr lang="en-US" dirty="0" smtClean="0"/>
              <a:t>November.  The unemployment </a:t>
            </a:r>
            <a:r>
              <a:rPr lang="en-US" dirty="0"/>
              <a:t>rate was 5.1% in the three months to November, and is projected to be 5.0% </a:t>
            </a:r>
            <a:r>
              <a:rPr lang="en-US" dirty="0" smtClean="0"/>
              <a:t>in Q4 </a:t>
            </a:r>
            <a:r>
              <a:rPr lang="en-US" dirty="0"/>
              <a:t>as a whole. </a:t>
            </a:r>
            <a:r>
              <a:rPr lang="en-US" dirty="0" smtClean="0"/>
              <a:t> In </a:t>
            </a:r>
            <a:r>
              <a:rPr lang="en-US" dirty="0"/>
              <a:t>the later part of the forecast period, a significant proportion of </a:t>
            </a:r>
            <a:r>
              <a:rPr lang="en-US" dirty="0" smtClean="0"/>
              <a:t>this distribution </a:t>
            </a:r>
            <a:r>
              <a:rPr lang="en-US" dirty="0"/>
              <a:t>lies below Bank staff’s current estimate of the long-term </a:t>
            </a:r>
            <a:r>
              <a:rPr lang="en-US" dirty="0" smtClean="0"/>
              <a:t>equilibrium unemployment rate</a:t>
            </a:r>
            <a:r>
              <a:rPr lang="en-US" dirty="0"/>
              <a:t>. There is therefore uncertainty about the precise calibration of this fan chart.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402" y="988312"/>
            <a:ext cx="5322064" cy="440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97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5.G  </a:t>
            </a:r>
            <a:r>
              <a:rPr lang="en-GB" dirty="0"/>
              <a:t>Q4 CPI </a:t>
            </a:r>
            <a:r>
              <a:rPr lang="en-GB" dirty="0" smtClean="0"/>
              <a:t>inflation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32826" cy="1047751"/>
          </a:xfrm>
        </p:spPr>
        <p:txBody>
          <a:bodyPr/>
          <a:lstStyle/>
          <a:p>
            <a:pPr indent="0"/>
            <a:r>
              <a:rPr lang="en-US" dirty="0"/>
              <a:t>The table shows projections for Q4 four-quarter CPI inflation</a:t>
            </a:r>
            <a:r>
              <a:rPr lang="en-US" dirty="0" smtClean="0"/>
              <a:t>.  </a:t>
            </a:r>
            <a:r>
              <a:rPr lang="en-US" dirty="0"/>
              <a:t>The figures 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November </a:t>
            </a:r>
            <a:r>
              <a:rPr lang="en-US" i="1" dirty="0"/>
              <a:t>Inflation Report</a:t>
            </a:r>
            <a:r>
              <a:rPr lang="en-US" dirty="0" smtClean="0"/>
              <a:t>.  </a:t>
            </a:r>
            <a:r>
              <a:rPr lang="en-US" dirty="0"/>
              <a:t>The February and </a:t>
            </a:r>
            <a:r>
              <a:rPr lang="en-US" dirty="0" smtClean="0"/>
              <a:t>November projections </a:t>
            </a:r>
            <a:r>
              <a:rPr lang="en-US" dirty="0"/>
              <a:t>have </a:t>
            </a:r>
            <a:r>
              <a:rPr lang="en-US" dirty="0" smtClean="0"/>
              <a:t>been conditioned </a:t>
            </a:r>
            <a:r>
              <a:rPr lang="en-US" dirty="0"/>
              <a:t>on market interest rates, and the assumption that the stock of purchased assets financed by </a:t>
            </a:r>
            <a:r>
              <a:rPr lang="en-US" dirty="0" smtClean="0"/>
              <a:t>the issuance </a:t>
            </a:r>
            <a:r>
              <a:rPr lang="en-US" dirty="0"/>
              <a:t>of central bank reserves remains at £</a:t>
            </a:r>
            <a:r>
              <a:rPr lang="en-US" dirty="0" smtClean="0"/>
              <a:t>375 billion </a:t>
            </a:r>
            <a:r>
              <a:rPr lang="en-US" dirty="0"/>
              <a:t>throughout the forecast period.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79" y="1889228"/>
            <a:ext cx="7695239" cy="16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58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5.10  </a:t>
            </a:r>
            <a:r>
              <a:rPr lang="en-GB" dirty="0" smtClean="0"/>
              <a:t>Inflation </a:t>
            </a:r>
            <a:r>
              <a:rPr lang="en-GB" dirty="0"/>
              <a:t>probabilities relative to the target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indent="0"/>
            <a:r>
              <a:rPr lang="en-US" dirty="0"/>
              <a:t>The February and November swathes in this chart are derived from the same distributions </a:t>
            </a:r>
            <a:r>
              <a:rPr lang="en-US" dirty="0" smtClean="0"/>
              <a:t>as </a:t>
            </a:r>
            <a:r>
              <a:rPr lang="en-US" b="1" dirty="0" smtClean="0"/>
              <a:t>Charts </a:t>
            </a:r>
            <a:r>
              <a:rPr lang="en-US" b="1" dirty="0"/>
              <a:t>5.2 </a:t>
            </a:r>
            <a:r>
              <a:rPr lang="en-US" dirty="0"/>
              <a:t>and </a:t>
            </a:r>
            <a:r>
              <a:rPr lang="en-US" b="1" dirty="0"/>
              <a:t>5.3 </a:t>
            </a:r>
            <a:r>
              <a:rPr lang="en-US" dirty="0"/>
              <a:t>respectively. </a:t>
            </a:r>
            <a:r>
              <a:rPr lang="en-US" dirty="0" smtClean="0"/>
              <a:t> They </a:t>
            </a:r>
            <a:r>
              <a:rPr lang="en-US" dirty="0"/>
              <a:t>indicate the assessed probability of inflation relative </a:t>
            </a:r>
            <a:r>
              <a:rPr lang="en-US" dirty="0" smtClean="0"/>
              <a:t>to the </a:t>
            </a:r>
            <a:r>
              <a:rPr lang="en-US" dirty="0"/>
              <a:t>target in each quarter of the forecast period</a:t>
            </a:r>
            <a:r>
              <a:rPr lang="en-US" dirty="0" smtClean="0"/>
              <a:t>.  </a:t>
            </a:r>
            <a:r>
              <a:rPr lang="en-US" dirty="0"/>
              <a:t>The 5 percentage points width of the </a:t>
            </a:r>
            <a:r>
              <a:rPr lang="en-US" dirty="0" smtClean="0"/>
              <a:t>swathes reflects </a:t>
            </a:r>
            <a:r>
              <a:rPr lang="en-US" dirty="0"/>
              <a:t>the fact that there is uncertainty about the precise probability in any given </a:t>
            </a:r>
            <a:r>
              <a:rPr lang="en-US" dirty="0" smtClean="0"/>
              <a:t>quarter, but they </a:t>
            </a:r>
            <a:r>
              <a:rPr lang="en-US" dirty="0"/>
              <a:t>should not be interpreted as confidence intervals.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694" y="887346"/>
            <a:ext cx="5854000" cy="48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36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5.11  </a:t>
            </a:r>
            <a:r>
              <a:rPr lang="en-GB" dirty="0"/>
              <a:t>GDP projection based on constant nominal interest rates at 0.5% and £375 billion purchased </a:t>
            </a:r>
            <a:r>
              <a:rPr lang="en-GB" dirty="0" smtClean="0"/>
              <a:t>assets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dirty="0"/>
              <a:t>footnote to </a:t>
            </a:r>
            <a:r>
              <a:rPr lang="en-GB" b="1" dirty="0"/>
              <a:t>Chart 5.1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12" y="1134616"/>
            <a:ext cx="5349498" cy="439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10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5.12  </a:t>
            </a:r>
            <a:r>
              <a:rPr lang="en-GB" dirty="0"/>
              <a:t>CPI inflation projection based on constant nominal interest rates at 0.5% and £375 billion </a:t>
            </a:r>
            <a:r>
              <a:rPr lang="en-GB"/>
              <a:t>purchased </a:t>
            </a:r>
            <a:r>
              <a:rPr lang="en-GB" smtClean="0"/>
              <a:t>assets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See </a:t>
            </a:r>
            <a:r>
              <a:rPr lang="en-GB" dirty="0"/>
              <a:t>footnote to </a:t>
            </a:r>
            <a:r>
              <a:rPr lang="en-GB" b="1" dirty="0"/>
              <a:t>Chart </a:t>
            </a:r>
            <a:r>
              <a:rPr lang="en-GB" b="1" dirty="0" smtClean="0"/>
              <a:t>5.2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712" y="1301494"/>
            <a:ext cx="5349498" cy="441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31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5.A  </a:t>
            </a:r>
            <a:r>
              <a:rPr lang="en-GB" dirty="0"/>
              <a:t>Conditioning path for Bank Rate implied by forward market interest rates</a:t>
            </a:r>
            <a:r>
              <a:rPr lang="en-GB" sz="2400" baseline="30000" dirty="0"/>
              <a:t>(a)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4915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data are fifteen working day averages of one-day forward rates to 27 January 2016 and 28 October </a:t>
            </a:r>
            <a:r>
              <a:rPr lang="en-US" dirty="0" smtClean="0"/>
              <a:t>2015 respectively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curve is based on overnight index swap rates.</a:t>
            </a:r>
          </a:p>
          <a:p>
            <a:r>
              <a:rPr lang="en-US" dirty="0"/>
              <a:t>(b) </a:t>
            </a:r>
            <a:r>
              <a:rPr lang="en-US" dirty="0" smtClean="0"/>
              <a:t>	February </a:t>
            </a:r>
            <a:r>
              <a:rPr lang="en-US" dirty="0"/>
              <a:t>figure for 2016 Q1 is an average of </a:t>
            </a:r>
            <a:r>
              <a:rPr lang="en-US" dirty="0" err="1"/>
              <a:t>realised</a:t>
            </a:r>
            <a:r>
              <a:rPr lang="en-US" dirty="0"/>
              <a:t> spot rates to 27 January 2016, and forward </a:t>
            </a:r>
            <a:r>
              <a:rPr lang="en-US" dirty="0" smtClean="0"/>
              <a:t>rates </a:t>
            </a:r>
            <a:r>
              <a:rPr lang="en-GB" dirty="0" smtClean="0"/>
              <a:t>thereafter</a:t>
            </a:r>
            <a:r>
              <a:rPr lang="en-GB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2052638"/>
            <a:ext cx="8329613" cy="216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362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Other forecasters’ expectations</a:t>
            </a:r>
          </a:p>
        </p:txBody>
      </p:sp>
    </p:spTree>
    <p:extLst>
      <p:ext uri="{BB962C8B-B14F-4D97-AF65-F5344CB8AC3E}">
        <p14:creationId xmlns:p14="http://schemas.microsoft.com/office/powerpoint/2010/main" val="40076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1  </a:t>
            </a:r>
            <a:r>
              <a:rPr lang="en-GB" dirty="0"/>
              <a:t>Averages of other forecasters’ central projections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642350" cy="1047751"/>
          </a:xfrm>
        </p:spPr>
        <p:txBody>
          <a:bodyPr/>
          <a:lstStyle/>
          <a:p>
            <a:r>
              <a:rPr lang="en-US" dirty="0"/>
              <a:t>Source</a:t>
            </a:r>
            <a:r>
              <a:rPr lang="en-US" dirty="0" smtClean="0"/>
              <a:t>:  </a:t>
            </a:r>
            <a:r>
              <a:rPr lang="en-US" dirty="0"/>
              <a:t>Projections of outside forecasters as of 21 January 2016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For </a:t>
            </a:r>
            <a:r>
              <a:rPr lang="en-US" dirty="0"/>
              <a:t>2017 Q1, there were 25 forecasts for GDP growth, 24 for CPI inflation and Bank Rate, 23 for </a:t>
            </a:r>
            <a:r>
              <a:rPr lang="en-US" dirty="0" smtClean="0"/>
              <a:t>the unemployment </a:t>
            </a:r>
            <a:r>
              <a:rPr lang="en-US" dirty="0"/>
              <a:t>rate, 16 for the stock of asset purchases and 11 for the </a:t>
            </a:r>
            <a:r>
              <a:rPr lang="en-US" dirty="0" smtClean="0"/>
              <a:t>sterling ERI</a:t>
            </a:r>
            <a:r>
              <a:rPr lang="en-US" dirty="0"/>
              <a:t>. </a:t>
            </a:r>
            <a:r>
              <a:rPr lang="en-US" dirty="0" smtClean="0"/>
              <a:t> For </a:t>
            </a:r>
            <a:r>
              <a:rPr lang="en-US" dirty="0"/>
              <a:t>2018 Q1, there </a:t>
            </a:r>
            <a:r>
              <a:rPr lang="en-US" dirty="0" smtClean="0"/>
              <a:t>were 20 </a:t>
            </a:r>
            <a:r>
              <a:rPr lang="en-US" dirty="0"/>
              <a:t>forecasts for CPI inflation, GDP growth and Bank Rate, 18 for the unemployment rate, 13 for the </a:t>
            </a:r>
            <a:r>
              <a:rPr lang="en-US" dirty="0" smtClean="0"/>
              <a:t>stock of </a:t>
            </a:r>
            <a:r>
              <a:rPr lang="en-US" dirty="0"/>
              <a:t>asset purchases and 10 for the </a:t>
            </a:r>
            <a:r>
              <a:rPr lang="en-US" dirty="0" smtClean="0"/>
              <a:t>sterling ERI</a:t>
            </a:r>
            <a:r>
              <a:rPr lang="en-US" dirty="0"/>
              <a:t>. For 2019 Q1, there were 19 forecasts for CPI </a:t>
            </a:r>
            <a:r>
              <a:rPr lang="en-US" dirty="0" smtClean="0"/>
              <a:t>inflation, GDP </a:t>
            </a:r>
            <a:r>
              <a:rPr lang="en-US" dirty="0"/>
              <a:t>growth and Bank Rate, 17 for the unemployment rate, 12 for the stock of asset purchases and 10 </a:t>
            </a:r>
            <a:r>
              <a:rPr lang="en-US" dirty="0" smtClean="0"/>
              <a:t>for </a:t>
            </a:r>
            <a:r>
              <a:rPr lang="en-GB" dirty="0" smtClean="0"/>
              <a:t>the </a:t>
            </a:r>
            <a:r>
              <a:rPr lang="en-GB" dirty="0"/>
              <a:t>sterling ERI.</a:t>
            </a:r>
          </a:p>
          <a:p>
            <a:r>
              <a:rPr lang="en-GB" dirty="0"/>
              <a:t>(</a:t>
            </a:r>
            <a:r>
              <a:rPr lang="en-GB" dirty="0" smtClean="0"/>
              <a:t>b)	Twelve-month </a:t>
            </a:r>
            <a:r>
              <a:rPr lang="en-GB" dirty="0"/>
              <a:t>rate.</a:t>
            </a:r>
          </a:p>
          <a:p>
            <a:r>
              <a:rPr lang="en-GB" dirty="0"/>
              <a:t>(</a:t>
            </a:r>
            <a:r>
              <a:rPr lang="en-GB" dirty="0" smtClean="0"/>
              <a:t>c)	Four-quarter </a:t>
            </a:r>
            <a:r>
              <a:rPr lang="en-GB" dirty="0"/>
              <a:t>percentage change.</a:t>
            </a:r>
          </a:p>
          <a:p>
            <a:r>
              <a:rPr lang="en-US" dirty="0"/>
              <a:t>(</a:t>
            </a:r>
            <a:r>
              <a:rPr lang="en-US" dirty="0" smtClean="0"/>
              <a:t>d)	Original </a:t>
            </a:r>
            <a:r>
              <a:rPr lang="en-US" dirty="0"/>
              <a:t>purchase value. </a:t>
            </a:r>
            <a:r>
              <a:rPr lang="en-US" dirty="0" smtClean="0"/>
              <a:t> Purchased </a:t>
            </a:r>
            <a:r>
              <a:rPr lang="en-US" dirty="0"/>
              <a:t>via the creation of central bank reserves.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724025"/>
            <a:ext cx="7543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818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A  </a:t>
            </a:r>
            <a:r>
              <a:rPr lang="en-US" sz="2400" dirty="0" smtClean="0">
                <a:solidFill>
                  <a:srgbClr val="960000"/>
                </a:solidFill>
              </a:rPr>
              <a:t>Most </a:t>
            </a:r>
            <a:r>
              <a:rPr lang="en-US" sz="2400" dirty="0">
                <a:solidFill>
                  <a:srgbClr val="960000"/>
                </a:solidFill>
              </a:rPr>
              <a:t>forecasters expect broadly stable GDP</a:t>
            </a:r>
          </a:p>
          <a:p>
            <a:r>
              <a:rPr lang="en-US" sz="2400" dirty="0">
                <a:solidFill>
                  <a:srgbClr val="960000"/>
                </a:solidFill>
              </a:rPr>
              <a:t>growth over the next three years</a:t>
            </a:r>
            <a:endParaRPr lang="en-GB" sz="2400" dirty="0" smtClean="0">
              <a:solidFill>
                <a:srgbClr val="960000"/>
              </a:solidFill>
            </a:endParaRPr>
          </a:p>
          <a:p>
            <a:pPr lvl="2"/>
            <a:r>
              <a:rPr lang="en-GB" dirty="0" smtClean="0"/>
              <a:t>Forecasters’ central projections of GDP growth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Projections </a:t>
            </a:r>
            <a:r>
              <a:rPr lang="en-US" dirty="0"/>
              <a:t>of outside forecasters as of 21 January 2016.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134" y="1487041"/>
            <a:ext cx="5325934" cy="43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82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>
                <a:solidFill>
                  <a:srgbClr val="960000"/>
                </a:solidFill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</a:rPr>
              <a:t>B  </a:t>
            </a:r>
            <a:r>
              <a:rPr lang="en-US" sz="2400" dirty="0">
                <a:solidFill>
                  <a:srgbClr val="960000"/>
                </a:solidFill>
              </a:rPr>
              <a:t>Perceived risks around inflation relative to target in</a:t>
            </a:r>
          </a:p>
          <a:p>
            <a:r>
              <a:rPr lang="en-US" sz="2400" dirty="0">
                <a:solidFill>
                  <a:srgbClr val="960000"/>
                </a:solidFill>
              </a:rPr>
              <a:t>the medium term are broadly balanced </a:t>
            </a:r>
            <a:endParaRPr lang="en-US" sz="2400" dirty="0" smtClean="0">
              <a:solidFill>
                <a:srgbClr val="960000"/>
              </a:solidFill>
            </a:endParaRPr>
          </a:p>
          <a:p>
            <a:r>
              <a:rPr lang="en-US" sz="2000" dirty="0"/>
              <a:t>Average probability of above-target CPI inflation</a:t>
            </a:r>
            <a:endParaRPr lang="en-GB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</a:t>
            </a:r>
            <a:r>
              <a:rPr lang="en-US" dirty="0" smtClean="0"/>
              <a:t>:  </a:t>
            </a:r>
            <a:r>
              <a:rPr lang="en-US" dirty="0"/>
              <a:t>Projections of outside forecasters provided for </a:t>
            </a:r>
            <a:r>
              <a:rPr lang="en-US" i="1" dirty="0"/>
              <a:t>Inflation Reports </a:t>
            </a:r>
            <a:r>
              <a:rPr lang="en-US" dirty="0"/>
              <a:t>between February </a:t>
            </a:r>
            <a:r>
              <a:rPr lang="en-US" dirty="0" smtClean="0"/>
              <a:t>2008 </a:t>
            </a:r>
            <a:r>
              <a:rPr lang="en-GB" dirty="0" smtClean="0"/>
              <a:t>and </a:t>
            </a:r>
            <a:r>
              <a:rPr lang="en-GB" dirty="0"/>
              <a:t>February 2016.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190" y="1494660"/>
            <a:ext cx="5495809" cy="444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46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>
                <a:solidFill>
                  <a:srgbClr val="960000"/>
                </a:solidFill>
              </a:rPr>
              <a:t>Chart C </a:t>
            </a:r>
            <a:r>
              <a:rPr lang="en-GB" sz="2400" b="1" dirty="0" smtClean="0">
                <a:solidFill>
                  <a:srgbClr val="960000"/>
                </a:solidFill>
              </a:rPr>
              <a:t> </a:t>
            </a:r>
            <a:r>
              <a:rPr lang="en-US" sz="2400" dirty="0" smtClean="0">
                <a:solidFill>
                  <a:srgbClr val="960000"/>
                </a:solidFill>
              </a:rPr>
              <a:t>Most </a:t>
            </a:r>
            <a:r>
              <a:rPr lang="en-US" sz="2400" dirty="0">
                <a:solidFill>
                  <a:srgbClr val="960000"/>
                </a:solidFill>
              </a:rPr>
              <a:t>forecasters expect the stock of asset purchases</a:t>
            </a:r>
          </a:p>
          <a:p>
            <a:r>
              <a:rPr lang="en-US" sz="2400" dirty="0">
                <a:solidFill>
                  <a:srgbClr val="960000"/>
                </a:solidFill>
              </a:rPr>
              <a:t>to be unchanged over the next three years </a:t>
            </a:r>
            <a:endParaRPr lang="en-US" sz="2400" dirty="0" smtClean="0">
              <a:solidFill>
                <a:srgbClr val="960000"/>
              </a:solidFill>
            </a:endParaRPr>
          </a:p>
          <a:p>
            <a:r>
              <a:rPr lang="en-US" sz="2000" dirty="0"/>
              <a:t>Distribution of central expectations for the stock of asset purchases</a:t>
            </a:r>
            <a:r>
              <a:rPr lang="en-US" sz="2000" baseline="30000" dirty="0"/>
              <a:t>(a)</a:t>
            </a:r>
            <a:endParaRPr lang="en-GB" sz="2000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Projections </a:t>
            </a:r>
            <a:r>
              <a:rPr lang="en-US" dirty="0"/>
              <a:t>of outside forecasters provided for </a:t>
            </a:r>
            <a:r>
              <a:rPr lang="en-US" i="1" dirty="0"/>
              <a:t>Inflation Reports </a:t>
            </a:r>
            <a:r>
              <a:rPr lang="en-US" dirty="0"/>
              <a:t>in November 2015 </a:t>
            </a:r>
            <a:r>
              <a:rPr lang="en-US" dirty="0" smtClean="0"/>
              <a:t>and </a:t>
            </a:r>
            <a:r>
              <a:rPr lang="en-GB" dirty="0" smtClean="0"/>
              <a:t>February </a:t>
            </a:r>
            <a:r>
              <a:rPr lang="en-GB" dirty="0"/>
              <a:t>2016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Projections </a:t>
            </a:r>
            <a:r>
              <a:rPr lang="en-US" dirty="0"/>
              <a:t>on the boundary of these ranges are included in the upper range, </a:t>
            </a:r>
            <a:r>
              <a:rPr lang="en-US" dirty="0" err="1"/>
              <a:t>eg</a:t>
            </a:r>
            <a:r>
              <a:rPr lang="en-US" dirty="0"/>
              <a:t> a </a:t>
            </a:r>
            <a:r>
              <a:rPr lang="en-US" dirty="0" smtClean="0"/>
              <a:t>projection of </a:t>
            </a:r>
            <a:r>
              <a:rPr lang="en-US" dirty="0"/>
              <a:t>the stock being £350 billion is in the £350 billion–£375 billion range.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33" y="1420747"/>
            <a:ext cx="5486868" cy="468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5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5.B  </a:t>
            </a:r>
            <a:r>
              <a:rPr lang="en-GB" dirty="0" smtClean="0"/>
              <a:t>Forecast summary</a:t>
            </a:r>
            <a:r>
              <a:rPr lang="en-GB" sz="2400" baseline="30000" dirty="0" smtClean="0"/>
              <a:t>(a)</a:t>
            </a:r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4915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Modal </a:t>
            </a:r>
            <a:r>
              <a:rPr lang="en-US" dirty="0"/>
              <a:t>projections for GDP, CPI inflation and LFS unemployment</a:t>
            </a:r>
            <a:r>
              <a:rPr lang="en-US" dirty="0" smtClean="0"/>
              <a:t>.  </a:t>
            </a:r>
            <a:r>
              <a:rPr lang="en-US" dirty="0"/>
              <a:t>Figures 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November 2015 </a:t>
            </a:r>
            <a:r>
              <a:rPr lang="en-US" i="1" dirty="0"/>
              <a:t>Inflation Report</a:t>
            </a:r>
            <a:r>
              <a:rPr lang="en-US" dirty="0"/>
              <a:t>. Projections were only available </a:t>
            </a:r>
            <a:r>
              <a:rPr lang="en-US" dirty="0" smtClean="0"/>
              <a:t>to </a:t>
            </a:r>
            <a:r>
              <a:rPr lang="en-GB" dirty="0" smtClean="0"/>
              <a:t>2018 </a:t>
            </a:r>
            <a:r>
              <a:rPr lang="en-GB" dirty="0"/>
              <a:t>Q4 in November.</a:t>
            </a:r>
          </a:p>
          <a:p>
            <a:r>
              <a:rPr lang="en-US" dirty="0"/>
              <a:t>(</a:t>
            </a:r>
            <a:r>
              <a:rPr lang="en-US" dirty="0" smtClean="0"/>
              <a:t>b)	Calendar-year </a:t>
            </a:r>
            <a:r>
              <a:rPr lang="en-US" dirty="0"/>
              <a:t>growth in real GDP consistent with the modal projection for four-quarter growth in real </a:t>
            </a:r>
            <a:r>
              <a:rPr lang="en-US" dirty="0" smtClean="0"/>
              <a:t>GDP.  The </a:t>
            </a:r>
            <a:r>
              <a:rPr lang="en-US" dirty="0"/>
              <a:t>MPC’s projections are based on its </a:t>
            </a:r>
            <a:r>
              <a:rPr lang="en-US" dirty="0" err="1"/>
              <a:t>backcast</a:t>
            </a:r>
            <a:r>
              <a:rPr lang="en-US" dirty="0"/>
              <a:t> for GDP</a:t>
            </a:r>
            <a:r>
              <a:rPr lang="en-US" dirty="0" smtClean="0"/>
              <a:t>.  </a:t>
            </a:r>
            <a:r>
              <a:rPr lang="en-US" dirty="0"/>
              <a:t>Figure for 2015 is the MPC </a:t>
            </a:r>
            <a:r>
              <a:rPr lang="en-US" dirty="0" err="1"/>
              <a:t>backcast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Figure </a:t>
            </a:r>
            <a:r>
              <a:rPr lang="en-US" dirty="0"/>
              <a:t>for 2015 shows the outturn.</a:t>
            </a:r>
          </a:p>
          <a:p>
            <a:r>
              <a:rPr lang="en-GB" dirty="0"/>
              <a:t>(</a:t>
            </a:r>
            <a:r>
              <a:rPr lang="en-GB" dirty="0" smtClean="0"/>
              <a:t>d)	Four-quarter </a:t>
            </a:r>
            <a:r>
              <a:rPr lang="en-GB" dirty="0"/>
              <a:t>inflation rate.</a:t>
            </a:r>
          </a:p>
          <a:p>
            <a:r>
              <a:rPr lang="en-US" dirty="0"/>
              <a:t>(</a:t>
            </a:r>
            <a:r>
              <a:rPr lang="en-US" dirty="0" smtClean="0"/>
              <a:t>e)	Conditioning </a:t>
            </a:r>
            <a:r>
              <a:rPr lang="en-US" dirty="0"/>
              <a:t>path for Bank Rate implied by forward market interest rates</a:t>
            </a:r>
            <a:r>
              <a:rPr lang="en-US" dirty="0" smtClean="0"/>
              <a:t>.  </a:t>
            </a:r>
            <a:r>
              <a:rPr lang="en-US" dirty="0"/>
              <a:t>See footnotes (a) and (b) </a:t>
            </a:r>
            <a:r>
              <a:rPr lang="en-US" dirty="0" smtClean="0"/>
              <a:t>to </a:t>
            </a:r>
            <a:r>
              <a:rPr lang="en-GB" b="1" dirty="0" smtClean="0"/>
              <a:t>Table </a:t>
            </a:r>
            <a:r>
              <a:rPr lang="en-GB" b="1" dirty="0"/>
              <a:t>5.A</a:t>
            </a:r>
            <a:r>
              <a:rPr lang="en-GB" dirty="0"/>
              <a:t>. </a:t>
            </a:r>
            <a:r>
              <a:rPr lang="en-GB" dirty="0" smtClean="0"/>
              <a:t> Per </a:t>
            </a:r>
            <a:r>
              <a:rPr lang="en-GB" dirty="0"/>
              <a:t>cent.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214438"/>
            <a:ext cx="740092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127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5.1  </a:t>
            </a:r>
            <a:r>
              <a:rPr lang="en-GB" dirty="0"/>
              <a:t>GDP projection based on market interest rate expectations and £375 billion purchased assets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39725" y="5162550"/>
            <a:ext cx="8491538" cy="1428751"/>
          </a:xfrm>
        </p:spPr>
        <p:txBody>
          <a:bodyPr/>
          <a:lstStyle/>
          <a:p>
            <a:pPr indent="0"/>
            <a:r>
              <a:rPr lang="en-US" dirty="0"/>
              <a:t>The fan chart depicts the probability of various outcomes for GDP growth. </a:t>
            </a:r>
            <a:r>
              <a:rPr lang="en-US" dirty="0" smtClean="0"/>
              <a:t> It </a:t>
            </a:r>
            <a:r>
              <a:rPr lang="en-US" dirty="0"/>
              <a:t>has </a:t>
            </a:r>
            <a:r>
              <a:rPr lang="en-US" dirty="0" smtClean="0"/>
              <a:t>been conditioned </a:t>
            </a:r>
            <a:r>
              <a:rPr lang="en-US" dirty="0"/>
              <a:t>on the assumption that the stock of purchased assets financed by the issuance of</a:t>
            </a:r>
          </a:p>
          <a:p>
            <a:pPr indent="0"/>
            <a:r>
              <a:rPr lang="en-US" dirty="0"/>
              <a:t>central bank reserves remains at £375 </a:t>
            </a:r>
            <a:r>
              <a:rPr lang="en-US" dirty="0" smtClean="0"/>
              <a:t>billion throughout </a:t>
            </a:r>
            <a:r>
              <a:rPr lang="en-US" dirty="0"/>
              <a:t>the forecast period</a:t>
            </a:r>
            <a:r>
              <a:rPr lang="en-US" dirty="0" smtClean="0"/>
              <a:t>.  </a:t>
            </a:r>
            <a:r>
              <a:rPr lang="en-US" dirty="0"/>
              <a:t>To the left of </a:t>
            </a:r>
            <a:r>
              <a:rPr lang="en-US" dirty="0" smtClean="0"/>
              <a:t>the vertical </a:t>
            </a:r>
            <a:r>
              <a:rPr lang="en-US" dirty="0"/>
              <a:t>dashed line, the distribution reflects the likelihood of revisions to the data over the </a:t>
            </a:r>
            <a:r>
              <a:rPr lang="en-US" dirty="0" smtClean="0"/>
              <a:t>past;  to </a:t>
            </a:r>
            <a:r>
              <a:rPr lang="en-US" dirty="0"/>
              <a:t>the right, it reflects uncertainty over the evolution of GDP growth in the future. If </a:t>
            </a:r>
            <a:r>
              <a:rPr lang="en-US" dirty="0" smtClean="0"/>
              <a:t>economic circumstances </a:t>
            </a:r>
            <a:r>
              <a:rPr lang="en-US" dirty="0"/>
              <a:t>identical to today’s were to prevail on 100 occasions, the MPC’s best </a:t>
            </a:r>
            <a:r>
              <a:rPr lang="en-US" dirty="0" smtClean="0"/>
              <a:t>collective </a:t>
            </a:r>
            <a:r>
              <a:rPr lang="en-US" dirty="0" err="1" smtClean="0"/>
              <a:t>judgement</a:t>
            </a:r>
            <a:r>
              <a:rPr lang="en-US" dirty="0" smtClean="0"/>
              <a:t> </a:t>
            </a:r>
            <a:r>
              <a:rPr lang="en-US" dirty="0"/>
              <a:t>is that the mature estimate of GDP growth would lie within the darkest central </a:t>
            </a:r>
            <a:r>
              <a:rPr lang="en-US" dirty="0" smtClean="0"/>
              <a:t>band on </a:t>
            </a:r>
            <a:r>
              <a:rPr lang="en-US" dirty="0"/>
              <a:t>only 30 of those occasions. </a:t>
            </a:r>
            <a:r>
              <a:rPr lang="en-US" dirty="0" smtClean="0"/>
              <a:t> The </a:t>
            </a:r>
            <a:r>
              <a:rPr lang="en-US" dirty="0"/>
              <a:t>fan chart is constructed so that outturns are also expected </a:t>
            </a:r>
            <a:r>
              <a:rPr lang="en-US" dirty="0" smtClean="0"/>
              <a:t>to lie </a:t>
            </a:r>
            <a:r>
              <a:rPr lang="en-US" dirty="0"/>
              <a:t>within each pair of the lighter green areas on 30 occasions. </a:t>
            </a:r>
            <a:r>
              <a:rPr lang="en-US" dirty="0" smtClean="0"/>
              <a:t> In </a:t>
            </a:r>
            <a:r>
              <a:rPr lang="en-US" dirty="0"/>
              <a:t>any particular quarter of </a:t>
            </a:r>
            <a:r>
              <a:rPr lang="en-US" dirty="0" smtClean="0"/>
              <a:t>the forecast </a:t>
            </a:r>
            <a:r>
              <a:rPr lang="en-US" dirty="0"/>
              <a:t>period, GDP growth is therefore expected to lie somewhere within the fan on 90 out </a:t>
            </a:r>
            <a:r>
              <a:rPr lang="en-US" dirty="0" smtClean="0"/>
              <a:t>of 100 </a:t>
            </a:r>
            <a:r>
              <a:rPr lang="en-US" dirty="0"/>
              <a:t>occasions. </a:t>
            </a:r>
            <a:r>
              <a:rPr lang="en-US" dirty="0" smtClean="0"/>
              <a:t> And </a:t>
            </a:r>
            <a:r>
              <a:rPr lang="en-US" dirty="0"/>
              <a:t>on the remaining 10 out of 100 occasions GDP growth can fall </a:t>
            </a:r>
            <a:r>
              <a:rPr lang="en-US" dirty="0" smtClean="0"/>
              <a:t>anywhere outside </a:t>
            </a:r>
            <a:r>
              <a:rPr lang="en-US" dirty="0"/>
              <a:t>the green area of the fan chart</a:t>
            </a:r>
            <a:r>
              <a:rPr lang="en-US" dirty="0" smtClean="0"/>
              <a:t>.  </a:t>
            </a:r>
            <a:r>
              <a:rPr lang="en-US" dirty="0"/>
              <a:t>Over the forecast period, this has been depicted by </a:t>
            </a:r>
            <a:r>
              <a:rPr lang="en-US" dirty="0" smtClean="0"/>
              <a:t>the light </a:t>
            </a:r>
            <a:r>
              <a:rPr lang="en-US" dirty="0"/>
              <a:t>grey background. </a:t>
            </a:r>
            <a:r>
              <a:rPr lang="en-US" dirty="0" smtClean="0"/>
              <a:t> See </a:t>
            </a:r>
            <a:r>
              <a:rPr lang="en-US" dirty="0"/>
              <a:t>the box on page 39 of the November 2007 </a:t>
            </a:r>
            <a:r>
              <a:rPr lang="en-US" i="1" dirty="0"/>
              <a:t>Inflation Report </a:t>
            </a:r>
            <a:r>
              <a:rPr lang="en-US" dirty="0"/>
              <a:t>for </a:t>
            </a:r>
            <a:r>
              <a:rPr lang="en-US" dirty="0" smtClean="0"/>
              <a:t>a fuller </a:t>
            </a:r>
            <a:r>
              <a:rPr lang="en-US" dirty="0"/>
              <a:t>description of the fan chart and what it represents.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321" y="991741"/>
            <a:ext cx="5312921" cy="439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100" y="264321"/>
            <a:ext cx="4003676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5.2  </a:t>
            </a:r>
            <a:r>
              <a:rPr lang="en-GB" dirty="0"/>
              <a:t>CPI inflation projection based on market interest rate expectations and £375 billion purchased assets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indent="0"/>
            <a:r>
              <a:rPr lang="en-US" b="1" dirty="0"/>
              <a:t>Charts 5.2 </a:t>
            </a:r>
            <a:r>
              <a:rPr lang="en-US" dirty="0"/>
              <a:t>and </a:t>
            </a:r>
            <a:r>
              <a:rPr lang="en-US" b="1" dirty="0"/>
              <a:t>5.3 </a:t>
            </a:r>
            <a:r>
              <a:rPr lang="en-US" dirty="0"/>
              <a:t>depict the probability of various outcomes for CPI inflation in the future. </a:t>
            </a:r>
            <a:r>
              <a:rPr lang="en-US" dirty="0" smtClean="0"/>
              <a:t> They </a:t>
            </a:r>
            <a:r>
              <a:rPr lang="en-US" dirty="0"/>
              <a:t>have been conditioned on the assumption that the stock of purchased assets financed by the issuance of central bank </a:t>
            </a:r>
            <a:r>
              <a:rPr lang="en-US" dirty="0" smtClean="0"/>
              <a:t>reserves remains </a:t>
            </a:r>
            <a:r>
              <a:rPr lang="en-US" dirty="0"/>
              <a:t>at £375 billion throughout the forecast period. If economic circumstances identical to today’s were to prevail on 100 occasions, the MPC’s best collective </a:t>
            </a:r>
            <a:r>
              <a:rPr lang="en-US" dirty="0" err="1"/>
              <a:t>judgement</a:t>
            </a:r>
            <a:r>
              <a:rPr lang="en-US" dirty="0"/>
              <a:t> is that inflation in any particular quarter would </a:t>
            </a:r>
            <a:r>
              <a:rPr lang="en-US" dirty="0" smtClean="0"/>
              <a:t>lie within </a:t>
            </a:r>
            <a:r>
              <a:rPr lang="en-US" dirty="0"/>
              <a:t>the darkest central band on only 30 of those occasions. </a:t>
            </a:r>
            <a:r>
              <a:rPr lang="en-US" dirty="0" smtClean="0"/>
              <a:t> The </a:t>
            </a:r>
            <a:r>
              <a:rPr lang="en-US" dirty="0"/>
              <a:t>fan charts are constructed so that outturns of inflation are also expected to lie within each pair of the lighter red areas on 30 occasions. </a:t>
            </a:r>
            <a:r>
              <a:rPr lang="en-US" dirty="0" smtClean="0"/>
              <a:t> In </a:t>
            </a:r>
            <a:r>
              <a:rPr lang="en-US" dirty="0"/>
              <a:t>any </a:t>
            </a:r>
            <a:r>
              <a:rPr lang="en-US" dirty="0" smtClean="0"/>
              <a:t>particular quarter </a:t>
            </a:r>
            <a:r>
              <a:rPr lang="en-US" dirty="0"/>
              <a:t>of the forecast period, inflation is therefore expected to lie somewhere within the fans on 90 out of 100 occasions. </a:t>
            </a:r>
            <a:r>
              <a:rPr lang="en-US" dirty="0" smtClean="0"/>
              <a:t> And </a:t>
            </a:r>
            <a:r>
              <a:rPr lang="en-US" dirty="0"/>
              <a:t>on the remaining 10 out of 100 occasions inflation can fall anywhere outside the red area of </a:t>
            </a:r>
            <a:r>
              <a:rPr lang="en-US" dirty="0" smtClean="0"/>
              <a:t>the fan </a:t>
            </a:r>
            <a:r>
              <a:rPr lang="en-US" dirty="0"/>
              <a:t>chart. Over the forecast period, this has been depicted by the light grey background. </a:t>
            </a:r>
            <a:r>
              <a:rPr lang="en-US" dirty="0" smtClean="0"/>
              <a:t> See </a:t>
            </a:r>
            <a:r>
              <a:rPr lang="en-US" dirty="0"/>
              <a:t>the box on pages 48–49 of the May 2002 </a:t>
            </a:r>
            <a:r>
              <a:rPr lang="en-US" i="1" dirty="0"/>
              <a:t>Inflation Report </a:t>
            </a:r>
            <a:r>
              <a:rPr lang="en-US" dirty="0"/>
              <a:t>for a fuller description of the fan chart and what it represents.</a:t>
            </a:r>
            <a:endParaRPr lang="en-GB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4587874" y="264900"/>
            <a:ext cx="4403725" cy="88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216000" indent="-21600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2400" kern="1200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8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kern="1200" baseline="300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2000" b="1" dirty="0" smtClean="0"/>
              <a:t>Chart 5.3</a:t>
            </a:r>
            <a:r>
              <a:rPr lang="en-GB" sz="2000" dirty="0" smtClean="0"/>
              <a:t>  </a:t>
            </a:r>
            <a:r>
              <a:rPr lang="en-US" sz="2000" dirty="0">
                <a:solidFill>
                  <a:schemeClr val="tx1"/>
                </a:solidFill>
              </a:rPr>
              <a:t>CPI inflation projection in </a:t>
            </a:r>
            <a:r>
              <a:rPr lang="en-US" sz="2000" dirty="0" smtClean="0">
                <a:solidFill>
                  <a:schemeClr val="tx1"/>
                </a:solidFill>
              </a:rPr>
              <a:t>November </a:t>
            </a:r>
            <a:r>
              <a:rPr lang="en-US" sz="2000" dirty="0">
                <a:solidFill>
                  <a:schemeClr val="tx1"/>
                </a:solidFill>
              </a:rPr>
              <a:t>based on market interest rate expectations and £375 billion purchased assets</a:t>
            </a:r>
            <a:endParaRPr lang="en-GB" sz="2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2" y="1892044"/>
            <a:ext cx="4012124" cy="33125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74" y="1885185"/>
            <a:ext cx="4012124" cy="331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87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5.4 </a:t>
            </a:r>
            <a:r>
              <a:rPr lang="en-GB" b="1" dirty="0" smtClean="0">
                <a:solidFill>
                  <a:srgbClr val="960000"/>
                </a:solidFill>
              </a:rPr>
              <a:t> </a:t>
            </a:r>
            <a:r>
              <a:rPr lang="en-GB" dirty="0" smtClean="0"/>
              <a:t>Projected </a:t>
            </a:r>
            <a:r>
              <a:rPr lang="en-GB" dirty="0"/>
              <a:t>probabilities of GDP growth in </a:t>
            </a:r>
            <a:r>
              <a:rPr lang="en-GB" dirty="0" smtClean="0"/>
              <a:t>2018</a:t>
            </a:r>
            <a:r>
              <a:rPr lang="en-GB" dirty="0"/>
              <a:t> </a:t>
            </a:r>
            <a:r>
              <a:rPr lang="en-GB" dirty="0" smtClean="0"/>
              <a:t>Q1 </a:t>
            </a:r>
            <a:r>
              <a:rPr lang="en-GB" dirty="0"/>
              <a:t>(central 90% of the distribution)</a:t>
            </a:r>
            <a:r>
              <a:rPr lang="en-GB" baseline="30000" dirty="0"/>
              <a:t>(a)</a:t>
            </a:r>
            <a:r>
              <a:rPr lang="en-GB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(a) </a:t>
            </a:r>
            <a:r>
              <a:rPr lang="en-US" dirty="0" smtClean="0"/>
              <a:t>	</a:t>
            </a:r>
            <a:r>
              <a:rPr lang="en-US" b="1" dirty="0" smtClean="0"/>
              <a:t>Chart </a:t>
            </a:r>
            <a:r>
              <a:rPr lang="en-US" b="1" dirty="0"/>
              <a:t>5.4 </a:t>
            </a:r>
            <a:r>
              <a:rPr lang="en-US" dirty="0"/>
              <a:t>represents the cross-section of the GDP growth fan chart in 2018 Q1 for </a:t>
            </a:r>
            <a:r>
              <a:rPr lang="en-US" dirty="0" smtClean="0"/>
              <a:t>the market </a:t>
            </a:r>
            <a:r>
              <a:rPr lang="en-US" dirty="0"/>
              <a:t>interest rate projection</a:t>
            </a:r>
            <a:r>
              <a:rPr lang="en-US" dirty="0" smtClean="0"/>
              <a:t>.  </a:t>
            </a:r>
            <a:r>
              <a:rPr lang="en-US" dirty="0"/>
              <a:t>It has been conditioned on the assumption that the stock </a:t>
            </a:r>
            <a:r>
              <a:rPr lang="en-US" dirty="0" smtClean="0"/>
              <a:t>of purchased </a:t>
            </a:r>
            <a:r>
              <a:rPr lang="en-US" dirty="0"/>
              <a:t>assets remains at £375 billion throughout the forecast period. </a:t>
            </a:r>
            <a:r>
              <a:rPr lang="en-US" dirty="0" smtClean="0"/>
              <a:t> 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in </a:t>
            </a:r>
            <a:r>
              <a:rPr lang="en-US" b="1" dirty="0"/>
              <a:t>Chart 5.4 </a:t>
            </a:r>
            <a:r>
              <a:rPr lang="en-US" dirty="0"/>
              <a:t>have a similar interpretation to those on the fan charts. </a:t>
            </a:r>
            <a:r>
              <a:rPr lang="en-US" dirty="0" smtClean="0"/>
              <a:t> Like </a:t>
            </a:r>
            <a:r>
              <a:rPr lang="en-US" dirty="0"/>
              <a:t>the </a:t>
            </a:r>
            <a:r>
              <a:rPr lang="en-US" dirty="0" smtClean="0"/>
              <a:t>fan charts</a:t>
            </a:r>
            <a:r>
              <a:rPr lang="en-US" dirty="0"/>
              <a:t>, they portray the central 90% of the probability distribution. </a:t>
            </a:r>
            <a:r>
              <a:rPr lang="en-US" dirty="0" smtClean="0"/>
              <a:t> The </a:t>
            </a:r>
            <a:r>
              <a:rPr lang="en-US" dirty="0"/>
              <a:t>grey </a:t>
            </a:r>
            <a:r>
              <a:rPr lang="en-US" dirty="0" smtClean="0"/>
              <a:t>outline represents </a:t>
            </a:r>
            <a:r>
              <a:rPr lang="en-US" dirty="0"/>
              <a:t>the corresponding cross-section of the November 2015 </a:t>
            </a:r>
            <a:r>
              <a:rPr lang="en-US" i="1" dirty="0"/>
              <a:t>Inflation Report </a:t>
            </a:r>
            <a:r>
              <a:rPr lang="en-US" dirty="0"/>
              <a:t>fan </a:t>
            </a:r>
            <a:r>
              <a:rPr lang="en-US" dirty="0" smtClean="0"/>
              <a:t>chart, which </a:t>
            </a:r>
            <a:r>
              <a:rPr lang="en-US" dirty="0"/>
              <a:t>was conditioned on market interest rates and the same assumption about the stock </a:t>
            </a:r>
            <a:r>
              <a:rPr lang="en-US" dirty="0" smtClean="0"/>
              <a:t>of purchased </a:t>
            </a:r>
            <a:r>
              <a:rPr lang="en-US" dirty="0"/>
              <a:t>assets financed by the issuance of central bank reserves.</a:t>
            </a:r>
          </a:p>
          <a:p>
            <a:r>
              <a:rPr lang="en-US" dirty="0"/>
              <a:t>(</a:t>
            </a:r>
            <a:r>
              <a:rPr lang="en-US" dirty="0" smtClean="0"/>
              <a:t>b)</a:t>
            </a:r>
            <a:r>
              <a:rPr lang="en-US" dirty="0"/>
              <a:t>	</a:t>
            </a:r>
            <a:r>
              <a:rPr lang="en-US" dirty="0" smtClean="0"/>
              <a:t>Average </a:t>
            </a:r>
            <a:r>
              <a:rPr lang="en-US" dirty="0"/>
              <a:t>probability within each band; </a:t>
            </a:r>
            <a:r>
              <a:rPr lang="en-US" dirty="0" smtClean="0"/>
              <a:t> the </a:t>
            </a:r>
            <a:r>
              <a:rPr lang="en-US" dirty="0"/>
              <a:t>figures on the y-axis indicate the probability </a:t>
            </a:r>
            <a:r>
              <a:rPr lang="en-US" dirty="0" smtClean="0"/>
              <a:t>of growth </a:t>
            </a:r>
            <a:r>
              <a:rPr lang="en-US" dirty="0"/>
              <a:t>being within ±0.05 percentage points of any given growth rate, specified </a:t>
            </a:r>
            <a:r>
              <a:rPr lang="en-US" dirty="0" smtClean="0"/>
              <a:t>to </a:t>
            </a:r>
            <a:r>
              <a:rPr lang="en-GB" dirty="0" smtClean="0"/>
              <a:t>one </a:t>
            </a:r>
            <a:r>
              <a:rPr lang="en-GB" dirty="0"/>
              <a:t>decimal place.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009" y="1085848"/>
            <a:ext cx="5325934" cy="452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66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5.5  </a:t>
            </a:r>
            <a:r>
              <a:rPr lang="en-GB" dirty="0"/>
              <a:t>World GDP (UK-weighted)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</a:t>
            </a:r>
            <a:r>
              <a:rPr lang="en-US" dirty="0"/>
              <a:t>IMF </a:t>
            </a:r>
            <a:r>
              <a:rPr lang="en-US" i="1" dirty="0"/>
              <a:t>World Economic Outlook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Calendar-year growth rates. </a:t>
            </a:r>
            <a:r>
              <a:rPr lang="en-US" dirty="0" smtClean="0"/>
              <a:t> 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Constructed using real GDP </a:t>
            </a:r>
            <a:r>
              <a:rPr lang="en-US" dirty="0" smtClean="0"/>
              <a:t>growth rates </a:t>
            </a:r>
            <a:r>
              <a:rPr lang="en-US" dirty="0"/>
              <a:t>of 146 countries weighted according to their shares in UK exports.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78" y="699132"/>
            <a:ext cx="5320905" cy="505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3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5.C  </a:t>
            </a:r>
            <a:r>
              <a:rPr lang="en-GB" dirty="0"/>
              <a:t>Monitoring risks to the Committee’s key </a:t>
            </a:r>
            <a:r>
              <a:rPr lang="en-GB" dirty="0" smtClean="0"/>
              <a:t>judgements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733425"/>
            <a:ext cx="7520940" cy="562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123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5.D  </a:t>
            </a:r>
            <a:r>
              <a:rPr lang="en-GB" dirty="0"/>
              <a:t>MPC key judgements</a:t>
            </a:r>
            <a:r>
              <a:rPr lang="en-GB" baseline="30000" dirty="0"/>
              <a:t>(a)(b)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943475" y="981075"/>
            <a:ext cx="3840163" cy="5772152"/>
          </a:xfrm>
        </p:spPr>
        <p:txBody>
          <a:bodyPr/>
          <a:lstStyle/>
          <a:p>
            <a:pPr indent="0"/>
            <a:r>
              <a:rPr lang="en-US" dirty="0" smtClean="0"/>
              <a:t>Sources</a:t>
            </a:r>
            <a:r>
              <a:rPr lang="en-US" dirty="0"/>
              <a:t>: </a:t>
            </a:r>
            <a:r>
              <a:rPr lang="en-US" dirty="0" smtClean="0"/>
              <a:t> Bank </a:t>
            </a:r>
            <a:r>
              <a:rPr lang="en-US" dirty="0"/>
              <a:t>of England, BDRC Continental </a:t>
            </a:r>
            <a:r>
              <a:rPr lang="en-US" i="1" dirty="0"/>
              <a:t>SME Finance Monitor</a:t>
            </a:r>
            <a:r>
              <a:rPr lang="en-US" dirty="0"/>
              <a:t>, Bloomberg, </a:t>
            </a:r>
            <a:r>
              <a:rPr lang="en-US" dirty="0" err="1"/>
              <a:t>BofA</a:t>
            </a:r>
            <a:r>
              <a:rPr lang="en-US" dirty="0"/>
              <a:t> Merrill Lynch </a:t>
            </a:r>
            <a:r>
              <a:rPr lang="en-US" dirty="0" smtClean="0"/>
              <a:t>Global Research</a:t>
            </a:r>
            <a:r>
              <a:rPr lang="en-US" dirty="0"/>
              <a:t>, British Household Panel Survey, Department for Business, Innovation and Skills, Eurostat,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IMF </a:t>
            </a:r>
            <a:r>
              <a:rPr lang="en-US" i="1" dirty="0" smtClean="0"/>
              <a:t>World Economic </a:t>
            </a:r>
            <a:r>
              <a:rPr lang="en-US" i="1" dirty="0"/>
              <a:t>Outlook </a:t>
            </a:r>
            <a:r>
              <a:rPr lang="en-US" dirty="0"/>
              <a:t>(</a:t>
            </a:r>
            <a:r>
              <a:rPr lang="en-US" i="1" dirty="0"/>
              <a:t>WEO</a:t>
            </a:r>
            <a:r>
              <a:rPr lang="en-US" dirty="0"/>
              <a:t>), ONS, US Bureau of Economic Analysis and Bank calculations</a:t>
            </a:r>
            <a:r>
              <a:rPr lang="en-US" dirty="0" smtClean="0"/>
              <a:t>.</a:t>
            </a:r>
          </a:p>
          <a:p>
            <a:pPr indent="0"/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The </a:t>
            </a:r>
            <a:r>
              <a:rPr lang="en-US" dirty="0"/>
              <a:t>MPC’s projections for GDP growth, CPI inflation and unemployment (as presented in the fan charts) </a:t>
            </a:r>
            <a:r>
              <a:rPr lang="en-US" dirty="0" smtClean="0"/>
              <a:t>are underpinned </a:t>
            </a:r>
            <a:r>
              <a:rPr lang="en-US" dirty="0"/>
              <a:t>by four key </a:t>
            </a:r>
            <a:r>
              <a:rPr lang="en-US" dirty="0" err="1"/>
              <a:t>judgements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mapping from the key </a:t>
            </a:r>
            <a:r>
              <a:rPr lang="en-US" dirty="0" err="1"/>
              <a:t>judgements</a:t>
            </a:r>
            <a:r>
              <a:rPr lang="en-US" dirty="0"/>
              <a:t> to individual variables is </a:t>
            </a:r>
            <a:r>
              <a:rPr lang="en-US" dirty="0" smtClean="0"/>
              <a:t>not precise</a:t>
            </a:r>
            <a:r>
              <a:rPr lang="en-US" dirty="0"/>
              <a:t>, but the profiles in the table should be viewed as broadly consistent with the MPC’s key </a:t>
            </a:r>
            <a:r>
              <a:rPr lang="en-US" dirty="0" err="1"/>
              <a:t>judgements</a:t>
            </a:r>
            <a:r>
              <a:rPr lang="en-US" dirty="0"/>
              <a:t>.</a:t>
            </a:r>
          </a:p>
          <a:p>
            <a:r>
              <a:rPr lang="en-US" dirty="0"/>
              <a:t>(b) </a:t>
            </a:r>
            <a:r>
              <a:rPr lang="en-US" dirty="0" smtClean="0"/>
              <a:t>	Figures </a:t>
            </a:r>
            <a:r>
              <a:rPr lang="en-US" dirty="0"/>
              <a:t>show calendar-year growth rates unless otherwise stated. </a:t>
            </a:r>
            <a:r>
              <a:rPr lang="en-US" dirty="0" smtClean="0"/>
              <a:t> Figures </a:t>
            </a:r>
            <a:r>
              <a:rPr lang="en-US" dirty="0"/>
              <a:t>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November 2015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Inflation </a:t>
            </a:r>
            <a:r>
              <a:rPr lang="en-US" i="1" dirty="0"/>
              <a:t>Report</a:t>
            </a:r>
            <a:r>
              <a:rPr lang="en-US" dirty="0"/>
              <a:t>.</a:t>
            </a:r>
          </a:p>
          <a:p>
            <a:r>
              <a:rPr lang="en-US" dirty="0"/>
              <a:t>(c) </a:t>
            </a:r>
            <a:r>
              <a:rPr lang="en-US" dirty="0" smtClean="0"/>
              <a:t>	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growth rates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146 </a:t>
            </a:r>
            <a:r>
              <a:rPr lang="en-US" dirty="0"/>
              <a:t>countries weighted </a:t>
            </a:r>
            <a:r>
              <a:rPr lang="en-US" dirty="0" smtClean="0"/>
              <a:t>according to </a:t>
            </a:r>
            <a:r>
              <a:rPr lang="en-US" dirty="0"/>
              <a:t>their shares in UK exports.</a:t>
            </a:r>
          </a:p>
          <a:p>
            <a:r>
              <a:rPr lang="en-US" dirty="0"/>
              <a:t>(d</a:t>
            </a:r>
            <a:r>
              <a:rPr lang="en-US" dirty="0" smtClean="0"/>
              <a:t>)	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growth rates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147 </a:t>
            </a:r>
            <a:r>
              <a:rPr lang="en-US" dirty="0"/>
              <a:t>countries weighted </a:t>
            </a:r>
            <a:r>
              <a:rPr lang="en-US" dirty="0" smtClean="0"/>
              <a:t>according to </a:t>
            </a:r>
            <a:r>
              <a:rPr lang="en-US" dirty="0"/>
              <a:t>their shares in world GDP using the IMF’s purchasing power parity (PPP) weights.</a:t>
            </a:r>
          </a:p>
          <a:p>
            <a:r>
              <a:rPr lang="en-GB" dirty="0"/>
              <a:t>(e</a:t>
            </a:r>
            <a:r>
              <a:rPr lang="en-GB" dirty="0" smtClean="0"/>
              <a:t>)	Chained-volume </a:t>
            </a:r>
            <a:r>
              <a:rPr lang="en-GB" dirty="0"/>
              <a:t>measure.</a:t>
            </a:r>
          </a:p>
          <a:p>
            <a:r>
              <a:rPr lang="en-US" dirty="0"/>
              <a:t>(f</a:t>
            </a:r>
            <a:r>
              <a:rPr lang="en-US" dirty="0" smtClean="0"/>
              <a:t>)	Chained-volume </a:t>
            </a:r>
            <a:r>
              <a:rPr lang="en-US" dirty="0"/>
              <a:t>measure. Figure for 2015 is an outturn.</a:t>
            </a:r>
          </a:p>
          <a:p>
            <a:r>
              <a:rPr lang="en-US" dirty="0"/>
              <a:t>(g</a:t>
            </a:r>
            <a:r>
              <a:rPr lang="en-US" dirty="0" smtClean="0"/>
              <a:t>)	Average </a:t>
            </a:r>
            <a:r>
              <a:rPr lang="en-US" dirty="0"/>
              <a:t>level in Q4. </a:t>
            </a:r>
            <a:r>
              <a:rPr lang="en-US" dirty="0" smtClean="0"/>
              <a:t> Dollars </a:t>
            </a:r>
            <a:r>
              <a:rPr lang="en-US" dirty="0"/>
              <a:t>per barrel. </a:t>
            </a:r>
            <a:r>
              <a:rPr lang="en-US" dirty="0" smtClean="0"/>
              <a:t> Projection </a:t>
            </a:r>
            <a:r>
              <a:rPr lang="en-US" dirty="0"/>
              <a:t>based on monthly Brent futures prices. </a:t>
            </a:r>
            <a:r>
              <a:rPr lang="en-US" dirty="0" smtClean="0"/>
              <a:t> Figure </a:t>
            </a:r>
            <a:r>
              <a:rPr lang="en-US" dirty="0"/>
              <a:t>for </a:t>
            </a:r>
            <a:r>
              <a:rPr lang="en-US" dirty="0" smtClean="0"/>
              <a:t>2015 </a:t>
            </a:r>
            <a:r>
              <a:rPr lang="en-GB" dirty="0" smtClean="0"/>
              <a:t>is </a:t>
            </a:r>
            <a:r>
              <a:rPr lang="en-GB" dirty="0"/>
              <a:t>an outturn.</a:t>
            </a:r>
          </a:p>
          <a:p>
            <a:r>
              <a:rPr lang="en-US" dirty="0"/>
              <a:t>(h</a:t>
            </a:r>
            <a:r>
              <a:rPr lang="en-US" dirty="0" smtClean="0"/>
              <a:t>)	Level </a:t>
            </a:r>
            <a:r>
              <a:rPr lang="en-US" dirty="0"/>
              <a:t>in Q4. </a:t>
            </a:r>
            <a:r>
              <a:rPr lang="en-US" dirty="0" smtClean="0"/>
              <a:t> Percentage </a:t>
            </a:r>
            <a:r>
              <a:rPr lang="en-US" dirty="0"/>
              <a:t>point spread over reference rates. </a:t>
            </a:r>
            <a:r>
              <a:rPr lang="en-US" dirty="0" smtClean="0"/>
              <a:t> Based </a:t>
            </a:r>
            <a:r>
              <a:rPr lang="en-US" dirty="0"/>
              <a:t>on a weighted average of household </a:t>
            </a:r>
            <a:r>
              <a:rPr lang="en-US" dirty="0" smtClean="0"/>
              <a:t>and corporate </a:t>
            </a:r>
            <a:r>
              <a:rPr lang="en-US" dirty="0"/>
              <a:t>loan and deposit spreads over appropriate risk-free rates</a:t>
            </a:r>
            <a:r>
              <a:rPr lang="en-US" dirty="0" smtClean="0"/>
              <a:t>.  </a:t>
            </a:r>
            <a:r>
              <a:rPr lang="en-US" dirty="0"/>
              <a:t>Indexed to equal zero in 2007 Q3.</a:t>
            </a:r>
          </a:p>
          <a:p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 smtClean="0"/>
              <a:t>)	Based </a:t>
            </a:r>
            <a:r>
              <a:rPr lang="en-US" dirty="0"/>
              <a:t>on the weighted average of spreads for households and large </a:t>
            </a:r>
            <a:r>
              <a:rPr lang="en-US" dirty="0" smtClean="0"/>
              <a:t> companies </a:t>
            </a:r>
            <a:r>
              <a:rPr lang="en-US" dirty="0"/>
              <a:t>over 2003 and 2004 </a:t>
            </a:r>
            <a:r>
              <a:rPr lang="en-US" dirty="0" smtClean="0"/>
              <a:t>relative to </a:t>
            </a:r>
            <a:r>
              <a:rPr lang="en-US" dirty="0"/>
              <a:t>the level in 2007 Q3. </a:t>
            </a:r>
            <a:r>
              <a:rPr lang="en-US" dirty="0" smtClean="0"/>
              <a:t> Data </a:t>
            </a:r>
            <a:r>
              <a:rPr lang="en-US" dirty="0"/>
              <a:t>used to construct the SME spread are not available for that period. </a:t>
            </a:r>
            <a:r>
              <a:rPr lang="en-US" dirty="0" smtClean="0"/>
              <a:t> The period </a:t>
            </a:r>
            <a:r>
              <a:rPr lang="en-US" dirty="0"/>
              <a:t>is chosen as broadly representative of one where spreads were neither unusually tight nor </a:t>
            </a:r>
            <a:r>
              <a:rPr lang="en-US" dirty="0" smtClean="0"/>
              <a:t>unusually </a:t>
            </a:r>
            <a:r>
              <a:rPr lang="en-GB" dirty="0" smtClean="0"/>
              <a:t>loose</a:t>
            </a:r>
            <a:r>
              <a:rPr lang="en-GB" dirty="0"/>
              <a:t>.</a:t>
            </a:r>
          </a:p>
          <a:p>
            <a:r>
              <a:rPr lang="en-US" dirty="0"/>
              <a:t>(j</a:t>
            </a:r>
            <a:r>
              <a:rPr lang="en-US" dirty="0" smtClean="0"/>
              <a:t>)	Calendar-year </a:t>
            </a:r>
            <a:r>
              <a:rPr lang="en-US" dirty="0"/>
              <a:t>average. </a:t>
            </a:r>
            <a:r>
              <a:rPr lang="en-US" dirty="0" smtClean="0"/>
              <a:t> Percentage </a:t>
            </a:r>
            <a:r>
              <a:rPr lang="en-US" dirty="0"/>
              <a:t>of total available household resources.</a:t>
            </a:r>
          </a:p>
          <a:p>
            <a:r>
              <a:rPr lang="en-US" dirty="0"/>
              <a:t>(k</a:t>
            </a:r>
            <a:r>
              <a:rPr lang="en-US" dirty="0" smtClean="0"/>
              <a:t>)	Calendar-year </a:t>
            </a:r>
            <a:r>
              <a:rPr lang="en-US" dirty="0"/>
              <a:t>average. </a:t>
            </a:r>
            <a:r>
              <a:rPr lang="en-US" dirty="0" smtClean="0"/>
              <a:t> Chained-volume </a:t>
            </a:r>
            <a:r>
              <a:rPr lang="en-US" dirty="0"/>
              <a:t>business investment as a percentage of GDP.</a:t>
            </a:r>
          </a:p>
          <a:p>
            <a:r>
              <a:rPr lang="en-US" dirty="0"/>
              <a:t>(l) </a:t>
            </a:r>
            <a:r>
              <a:rPr lang="en-US" dirty="0" smtClean="0"/>
              <a:t>	GDP </a:t>
            </a:r>
            <a:r>
              <a:rPr lang="en-US" dirty="0"/>
              <a:t>per hour worked. </a:t>
            </a:r>
            <a:r>
              <a:rPr lang="en-US" dirty="0" smtClean="0"/>
              <a:t> GDP </a:t>
            </a:r>
            <a:r>
              <a:rPr lang="en-US" dirty="0"/>
              <a:t>at market prices is based on the mode of the MPC’s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Hours worked have </a:t>
            </a:r>
            <a:r>
              <a:rPr lang="en-US" dirty="0"/>
              <a:t>been adjusted for expected revisions to the LFS to incorporate the latest ONS population </a:t>
            </a:r>
            <a:r>
              <a:rPr lang="en-US" dirty="0" smtClean="0"/>
              <a:t>estimates </a:t>
            </a:r>
            <a:r>
              <a:rPr lang="en-GB" dirty="0" smtClean="0"/>
              <a:t>and </a:t>
            </a:r>
            <a:r>
              <a:rPr lang="en-GB" dirty="0"/>
              <a:t>projections.</a:t>
            </a:r>
          </a:p>
          <a:p>
            <a:r>
              <a:rPr lang="en-US" dirty="0"/>
              <a:t>(</a:t>
            </a:r>
            <a:r>
              <a:rPr lang="en-US" dirty="0" smtClean="0"/>
              <a:t>m)	Level </a:t>
            </a:r>
            <a:r>
              <a:rPr lang="en-US" dirty="0"/>
              <a:t>in Q4</a:t>
            </a:r>
            <a:r>
              <a:rPr lang="en-US" dirty="0" smtClean="0"/>
              <a:t>.  </a:t>
            </a:r>
            <a:r>
              <a:rPr lang="en-US" dirty="0"/>
              <a:t>Percentage of the 16+ population. </a:t>
            </a:r>
            <a:r>
              <a:rPr lang="en-US" dirty="0" smtClean="0"/>
              <a:t> The </a:t>
            </a:r>
            <a:r>
              <a:rPr lang="en-US" dirty="0"/>
              <a:t>participation rate has been adjusted for </a:t>
            </a:r>
            <a:r>
              <a:rPr lang="en-US" dirty="0" smtClean="0"/>
              <a:t>expected revisions </a:t>
            </a:r>
            <a:r>
              <a:rPr lang="en-US" dirty="0"/>
              <a:t>to the LFS to incorporate the latest ONS population estimates and projections.</a:t>
            </a:r>
          </a:p>
          <a:p>
            <a:r>
              <a:rPr lang="en-US" dirty="0"/>
              <a:t>(n</a:t>
            </a:r>
            <a:r>
              <a:rPr lang="en-US" dirty="0" smtClean="0"/>
              <a:t>)	Level </a:t>
            </a:r>
            <a:r>
              <a:rPr lang="en-US" dirty="0"/>
              <a:t>in Q4. </a:t>
            </a:r>
            <a:r>
              <a:rPr lang="en-US" dirty="0" smtClean="0"/>
              <a:t> Average </a:t>
            </a:r>
            <a:r>
              <a:rPr lang="en-US" dirty="0"/>
              <a:t>weekly hours worked, in main job and second job.</a:t>
            </a:r>
          </a:p>
          <a:p>
            <a:r>
              <a:rPr lang="en-US" dirty="0"/>
              <a:t>(o</a:t>
            </a:r>
            <a:r>
              <a:rPr lang="en-US" dirty="0" smtClean="0"/>
              <a:t>)	Four-quarter </a:t>
            </a:r>
            <a:r>
              <a:rPr lang="en-US" dirty="0"/>
              <a:t>inflation rate in Q4 of a weighted average of the goods excluding oil and </a:t>
            </a:r>
            <a:r>
              <a:rPr lang="en-US" dirty="0" err="1"/>
              <a:t>erratics</a:t>
            </a:r>
            <a:r>
              <a:rPr lang="en-US" dirty="0"/>
              <a:t> imports </a:t>
            </a:r>
            <a:r>
              <a:rPr lang="en-US" dirty="0" smtClean="0"/>
              <a:t>price index </a:t>
            </a:r>
            <a:r>
              <a:rPr lang="en-US" dirty="0"/>
              <a:t>and the services imports deflator.</a:t>
            </a:r>
          </a:p>
          <a:p>
            <a:r>
              <a:rPr lang="en-US" dirty="0"/>
              <a:t>(p</a:t>
            </a:r>
            <a:r>
              <a:rPr lang="en-US" dirty="0" smtClean="0"/>
              <a:t>)	Four-quarter </a:t>
            </a:r>
            <a:r>
              <a:rPr lang="en-US" dirty="0"/>
              <a:t>growth in unit </a:t>
            </a:r>
            <a:r>
              <a:rPr lang="en-US" dirty="0" err="1"/>
              <a:t>labour</a:t>
            </a:r>
            <a:r>
              <a:rPr lang="en-US" dirty="0"/>
              <a:t> costs in Q4. </a:t>
            </a:r>
            <a:r>
              <a:rPr lang="en-US" dirty="0" smtClean="0"/>
              <a:t> Whole-economy </a:t>
            </a:r>
            <a:r>
              <a:rPr lang="en-US" dirty="0"/>
              <a:t>total </a:t>
            </a:r>
            <a:r>
              <a:rPr lang="en-US" dirty="0" err="1"/>
              <a:t>labour</a:t>
            </a:r>
            <a:r>
              <a:rPr lang="en-US" dirty="0"/>
              <a:t> costs divided by GDP </a:t>
            </a:r>
            <a:r>
              <a:rPr lang="en-US" dirty="0" smtClean="0"/>
              <a:t>at market </a:t>
            </a:r>
            <a:r>
              <a:rPr lang="en-US" dirty="0"/>
              <a:t>prices, based on the mode of the MPC’s GDP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Total </a:t>
            </a:r>
            <a:r>
              <a:rPr lang="en-US" dirty="0" err="1"/>
              <a:t>labour</a:t>
            </a:r>
            <a:r>
              <a:rPr lang="en-US" dirty="0"/>
              <a:t> costs comprise </a:t>
            </a:r>
            <a:r>
              <a:rPr lang="en-US" dirty="0" smtClean="0"/>
              <a:t>compensation of </a:t>
            </a:r>
            <a:r>
              <a:rPr lang="en-US" dirty="0"/>
              <a:t>employees and the </a:t>
            </a:r>
            <a:r>
              <a:rPr lang="en-US" dirty="0" err="1"/>
              <a:t>labour</a:t>
            </a:r>
            <a:r>
              <a:rPr lang="en-US" dirty="0"/>
              <a:t> share multiplied by mixed income.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24" y="790575"/>
            <a:ext cx="4004572" cy="590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43413"/>
      </p:ext>
    </p:extLst>
  </p:cSld>
  <p:clrMapOvr>
    <a:masterClrMapping/>
  </p:clrMapOvr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2015-11-05T00:00:00+00:00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a5edd0e9-353e-4089-bcbc-d9218926e91f">
      <Value>15</Value>
    </TaxCatchAll>
    <BOETwoLevelApprovalUnapprovedUrls xmlns="3093D571-876B-405D-9D29-9CB9268274E1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4F16183EA9C0468BCF653F37E8E49E" ma:contentTypeVersion="876" ma:contentTypeDescription="Create a new document." ma:contentTypeScope="" ma:versionID="827ab49393bb548537e6230f99c7eb51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a5edd0e9-353e-4089-bcbc-d9218926e91f" xmlns:ns4="A5EDD0E9-353E-4089-BCBC-D9218926E91F" xmlns:ns5="http://schemas.microsoft.com/sharepoint/v3/fields" xmlns:ns6="3093D571-876B-405D-9D29-9CB9268274E1" targetNamespace="http://schemas.microsoft.com/office/2006/metadata/properties" ma:root="true" ma:fieldsID="ad249d56aec574803c3683d2923876f8" ns1:_="" ns2:_="" ns3:_="" ns4:_="" ns5:_="" ns6:_="">
    <xsd:import namespace="http://schemas.microsoft.com/sharepoint/v3"/>
    <xsd:import namespace="b67fa5cd-9f58-4c91-ae17-33c31eed239f"/>
    <xsd:import namespace="a5edd0e9-353e-4089-bcbc-d9218926e91f"/>
    <xsd:import namespace="A5EDD0E9-353E-4089-BCBC-D9218926E91F"/>
    <xsd:import namespace="http://schemas.microsoft.com/sharepoint/v3/fields"/>
    <xsd:import namespace="3093D571-876B-405D-9D29-9CB9268274E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6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7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8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8879b917-e261-45cf-a9d8-7a379b5709b9" ma:termSetId="f722e845-53bc-4304-a021-71ff6897438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24e5fe3a-2481-4c14-85cb-2566c1d518d1}" ma:internalName="TaxCatchAll" ma:showField="CatchAllData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24e5fe3a-2481-4c14-85cb-2566c1d518d1}" ma:internalName="TaxCatchAllLabel" ma:readOnly="true" ma:showField="CatchAllDataLabel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93D571-876B-405D-9D29-9CB9268274E1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4F2BA893-CFF4-4AF1-9D1D-0600F4183E19}"/>
</file>

<file path=customXml/itemProps4.xml><?xml version="1.0" encoding="utf-8"?>
<ds:datastoreItem xmlns:ds="http://schemas.openxmlformats.org/officeDocument/2006/customXml" ds:itemID="{BBD1A341-DF60-47EE-8D86-B4D20FA5FBFF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358</TotalTime>
  <Words>1280</Words>
  <Application>Microsoft Office PowerPoint</Application>
  <PresentationFormat>On-screen Show (4:3)</PresentationFormat>
  <Paragraphs>100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IR POWERPOINT TEMPLATE</vt:lpstr>
      <vt:lpstr>Inflation Report February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5: prospects for inflation</dc:title>
  <dc:subject>Prospects for inflation</dc:subject>
  <dc:creator>Bank of England</dc:creator>
  <cp:keywords/>
  <dc:description/>
  <cp:lastModifiedBy>Fowler, Lindsey</cp:lastModifiedBy>
  <cp:revision>43</cp:revision>
  <cp:lastPrinted>2014-02-11T15:04:13Z</cp:lastPrinted>
  <dcterms:created xsi:type="dcterms:W3CDTF">2015-11-04T18:07:24Z</dcterms:created>
  <dcterms:modified xsi:type="dcterms:W3CDTF">2016-05-10T11:10:48Z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15;#Inflation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0x010100AF4F16183EA9C0468BCF653F37E8E49E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